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84.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317" r:id="rId5"/>
    <p:sldId id="307" r:id="rId6"/>
    <p:sldId id="308" r:id="rId7"/>
    <p:sldId id="318" r:id="rId8"/>
    <p:sldId id="320" r:id="rId9"/>
    <p:sldId id="319" r:id="rId10"/>
    <p:sldId id="322" r:id="rId11"/>
    <p:sldId id="321" r:id="rId12"/>
    <p:sldId id="335" r:id="rId13"/>
    <p:sldId id="278" r:id="rId14"/>
    <p:sldId id="325" r:id="rId15"/>
    <p:sldId id="323" r:id="rId16"/>
    <p:sldId id="309" r:id="rId17"/>
    <p:sldId id="327" r:id="rId18"/>
    <p:sldId id="326" r:id="rId19"/>
    <p:sldId id="263" r:id="rId20"/>
    <p:sldId id="328" r:id="rId21"/>
    <p:sldId id="329" r:id="rId22"/>
    <p:sldId id="330" r:id="rId23"/>
    <p:sldId id="331" r:id="rId24"/>
    <p:sldId id="333" r:id="rId25"/>
    <p:sldId id="310" r:id="rId26"/>
    <p:sldId id="334" r:id="rId27"/>
    <p:sldId id="316" r:id="rId28"/>
    <p:sldId id="311" r:id="rId29"/>
    <p:sldId id="312" r:id="rId30"/>
    <p:sldId id="314" r:id="rId31"/>
    <p:sldId id="30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D8"/>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5405" autoAdjust="0"/>
  </p:normalViewPr>
  <p:slideViewPr>
    <p:cSldViewPr snapToGrid="0">
      <p:cViewPr varScale="1">
        <p:scale>
          <a:sx n="89" d="100"/>
          <a:sy n="89" d="100"/>
        </p:scale>
        <p:origin x="348" y="54"/>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3/4/2024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3/4/2024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1CAD3-9580-960A-C1EF-C2AD1DFA1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78A0B-1AE5-1179-D07F-D4F8127A12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0601B-87AB-7BD5-8FB3-E40576F806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099F63-280A-9ADA-3501-751203D5B25E}"/>
              </a:ext>
            </a:extLst>
          </p:cNvPr>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2137530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A1678-27A5-6571-39F9-57F87A989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0E07E-439D-8F3A-A6C1-8A783659C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9E82C-08A3-1285-73BD-316C417D16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336FF0-8E61-99CA-7747-25BF6FDB07C9}"/>
              </a:ext>
            </a:extLst>
          </p:cNvPr>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418897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13</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5128C-DA80-53E3-1017-DE86383D9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28411-843E-D9DF-D5F2-7D22A6813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6AA54-2E73-5D29-6610-A4A44CAB63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0C6148-8C08-FD04-5475-1A48153146A4}"/>
              </a:ext>
            </a:extLst>
          </p:cNvPr>
          <p:cNvSpPr>
            <a:spLocks noGrp="1"/>
          </p:cNvSpPr>
          <p:nvPr>
            <p:ph type="sldNum" sz="quarter" idx="5"/>
          </p:nvPr>
        </p:nvSpPr>
        <p:spPr/>
        <p:txBody>
          <a:bodyPr/>
          <a:lstStyle/>
          <a:p>
            <a:fld id="{7C366290-4595-5745-A50F-D5EC13BAC604}" type="slidenum">
              <a:rPr lang="en-US" noProof="0" smtClean="0"/>
              <a:t>14</a:t>
            </a:fld>
            <a:endParaRPr lang="en-US" noProof="0" dirty="0"/>
          </a:p>
        </p:txBody>
      </p:sp>
    </p:spTree>
    <p:extLst>
      <p:ext uri="{BB962C8B-B14F-4D97-AF65-F5344CB8AC3E}">
        <p14:creationId xmlns:p14="http://schemas.microsoft.com/office/powerpoint/2010/main" val="1512399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413C2-006F-5088-FC74-A388A26AE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2722B-0B79-50DD-441E-179E4344D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E5119-B820-5854-8914-D8E02C629C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82EE32-6160-B443-8BBE-6AB85C69BA85}"/>
              </a:ext>
            </a:extLst>
          </p:cNvPr>
          <p:cNvSpPr>
            <a:spLocks noGrp="1"/>
          </p:cNvSpPr>
          <p:nvPr>
            <p:ph type="sldNum" sz="quarter" idx="5"/>
          </p:nvPr>
        </p:nvSpPr>
        <p:spPr/>
        <p:txBody>
          <a:bodyPr/>
          <a:lstStyle/>
          <a:p>
            <a:fld id="{7C366290-4595-5745-A50F-D5EC13BAC604}" type="slidenum">
              <a:rPr lang="en-US" noProof="0" smtClean="0"/>
              <a:t>15</a:t>
            </a:fld>
            <a:endParaRPr lang="en-US" noProof="0" dirty="0"/>
          </a:p>
        </p:txBody>
      </p:sp>
    </p:spTree>
    <p:extLst>
      <p:ext uri="{BB962C8B-B14F-4D97-AF65-F5344CB8AC3E}">
        <p14:creationId xmlns:p14="http://schemas.microsoft.com/office/powerpoint/2010/main" val="3484587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the proposed models</a:t>
            </a:r>
          </a:p>
          <a:p>
            <a:r>
              <a:rPr lang="en-US" dirty="0"/>
              <a:t>Initially, we experimented with machine learning models such as SVC and random forest. Following the guidance of our professor, we transitioned to more advanced models, including DenseNet, ResNet, RNN, LSTM, and MobileNet, considered to be among the best in the field.</a:t>
            </a:r>
          </a:p>
          <a:p>
            <a:endParaRPr lang="en-US" dirty="0"/>
          </a:p>
          <a:p>
            <a:r>
              <a:rPr lang="en-US" dirty="0"/>
              <a:t>A DenseNet is a type of convolutional neural network that </a:t>
            </a:r>
            <a:r>
              <a:rPr lang="en-US" dirty="0" err="1"/>
              <a:t>utilises</a:t>
            </a:r>
            <a:r>
              <a:rPr lang="en-US" dirty="0"/>
              <a:t> dense connections between layers, through Dense Blocks, where we connect all layers (with matching feature-map sizes) directly with each other.</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58216-0FEE-5B3C-F9DB-8B070774D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A8A91-930A-E0AE-9819-8BD67A392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66E1E-4304-5E85-FC61-A51DD26DEB12}"/>
              </a:ext>
            </a:extLst>
          </p:cNvPr>
          <p:cNvSpPr>
            <a:spLocks noGrp="1"/>
          </p:cNvSpPr>
          <p:nvPr>
            <p:ph type="body" idx="1"/>
          </p:nvPr>
        </p:nvSpPr>
        <p:spPr/>
        <p:txBody>
          <a:bodyPr/>
          <a:lstStyle/>
          <a:p>
            <a:r>
              <a:rPr lang="en-US" dirty="0"/>
              <a:t>This is the architecture of </a:t>
            </a:r>
            <a:r>
              <a:rPr lang="en-US" dirty="0" err="1"/>
              <a:t>densenet</a:t>
            </a:r>
            <a:endParaRPr lang="en-US" dirty="0"/>
          </a:p>
          <a:p>
            <a:r>
              <a:rPr lang="en-US" dirty="0"/>
              <a:t>Here DenseNet employs the "ReLU" activation function to introduce non-linearity, while dropout is incorporated to prevent overfitting. The output shape is set to 3, reflecting the total number of classes in the classification task.</a:t>
            </a:r>
          </a:p>
        </p:txBody>
      </p:sp>
      <p:sp>
        <p:nvSpPr>
          <p:cNvPr id="4" name="Slide Number Placeholder 3">
            <a:extLst>
              <a:ext uri="{FF2B5EF4-FFF2-40B4-BE49-F238E27FC236}">
                <a16:creationId xmlns:a16="http://schemas.microsoft.com/office/drawing/2014/main" id="{9349E793-42DB-FB9F-C265-D8BD593C6378}"/>
              </a:ext>
            </a:extLst>
          </p:cNvPr>
          <p:cNvSpPr>
            <a:spLocks noGrp="1"/>
          </p:cNvSpPr>
          <p:nvPr>
            <p:ph type="sldNum" sz="quarter" idx="5"/>
          </p:nvPr>
        </p:nvSpPr>
        <p:spPr/>
        <p:txBody>
          <a:bodyPr/>
          <a:lstStyle/>
          <a:p>
            <a:fld id="{7C366290-4595-5745-A50F-D5EC13BAC604}" type="slidenum">
              <a:rPr lang="en-US" noProof="0" smtClean="0"/>
              <a:t>17</a:t>
            </a:fld>
            <a:endParaRPr lang="en-US" noProof="0" dirty="0"/>
          </a:p>
        </p:txBody>
      </p:sp>
    </p:spTree>
    <p:extLst>
      <p:ext uri="{BB962C8B-B14F-4D97-AF65-F5344CB8AC3E}">
        <p14:creationId xmlns:p14="http://schemas.microsoft.com/office/powerpoint/2010/main" val="859960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240F6-C408-6B1D-DAE9-E9B753C235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A0C31-B04E-1873-B0B6-552AC36D0B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2C066B-711B-8775-9569-2FF620D525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7F5F71-9DAC-67E0-73E8-99807D3FC94A}"/>
              </a:ext>
            </a:extLst>
          </p:cNvPr>
          <p:cNvSpPr>
            <a:spLocks noGrp="1"/>
          </p:cNvSpPr>
          <p:nvPr>
            <p:ph type="sldNum" sz="quarter" idx="5"/>
          </p:nvPr>
        </p:nvSpPr>
        <p:spPr/>
        <p:txBody>
          <a:bodyPr/>
          <a:lstStyle/>
          <a:p>
            <a:fld id="{7C366290-4595-5745-A50F-D5EC13BAC604}" type="slidenum">
              <a:rPr lang="en-US" noProof="0" smtClean="0"/>
              <a:t>18</a:t>
            </a:fld>
            <a:endParaRPr lang="en-US" noProof="0" dirty="0"/>
          </a:p>
        </p:txBody>
      </p:sp>
    </p:spTree>
    <p:extLst>
      <p:ext uri="{BB962C8B-B14F-4D97-AF65-F5344CB8AC3E}">
        <p14:creationId xmlns:p14="http://schemas.microsoft.com/office/powerpoint/2010/main" val="263491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155B-6882-2B04-C881-DDBFDCC09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64418-B3F3-D5A9-481C-856CBF4FB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12921-B02D-2F00-4D6B-708B0C240AE3}"/>
              </a:ext>
            </a:extLst>
          </p:cNvPr>
          <p:cNvSpPr>
            <a:spLocks noGrp="1"/>
          </p:cNvSpPr>
          <p:nvPr>
            <p:ph type="body" idx="1"/>
          </p:nvPr>
        </p:nvSpPr>
        <p:spPr/>
        <p:txBody>
          <a:bodyPr/>
          <a:lstStyle/>
          <a:p>
            <a:r>
              <a:rPr lang="en-US" dirty="0"/>
              <a:t>In the ResNet architecture, audio inputs undergo a sequential processing pipeline, traversing through components such as the basic block, Res-n block, SE block, </a:t>
            </a:r>
            <a:r>
              <a:rPr lang="en-US" dirty="0" err="1"/>
              <a:t>ReSE</a:t>
            </a:r>
            <a:r>
              <a:rPr lang="en-US" dirty="0"/>
              <a:t>-n block, and feature recalibration. This structure enables the model to effectively capture and refine audio features at various levels, facilitating a comprehensive understanding of the input data. Ultimately, the output is generated based on the prescribed flow depicted in the diagram, resulting in refined and nuanced predictions.</a:t>
            </a:r>
          </a:p>
        </p:txBody>
      </p:sp>
      <p:sp>
        <p:nvSpPr>
          <p:cNvPr id="4" name="Slide Number Placeholder 3">
            <a:extLst>
              <a:ext uri="{FF2B5EF4-FFF2-40B4-BE49-F238E27FC236}">
                <a16:creationId xmlns:a16="http://schemas.microsoft.com/office/drawing/2014/main" id="{51152266-DFD7-6FAC-8165-6C671AB9C45A}"/>
              </a:ext>
            </a:extLst>
          </p:cNvPr>
          <p:cNvSpPr>
            <a:spLocks noGrp="1"/>
          </p:cNvSpPr>
          <p:nvPr>
            <p:ph type="sldNum" sz="quarter" idx="5"/>
          </p:nvPr>
        </p:nvSpPr>
        <p:spPr/>
        <p:txBody>
          <a:bodyPr/>
          <a:lstStyle/>
          <a:p>
            <a:fld id="{7C366290-4595-5745-A50F-D5EC13BAC604}" type="slidenum">
              <a:rPr lang="en-US" noProof="0" smtClean="0"/>
              <a:t>19</a:t>
            </a:fld>
            <a:endParaRPr lang="en-US" noProof="0" dirty="0"/>
          </a:p>
        </p:txBody>
      </p:sp>
    </p:spTree>
    <p:extLst>
      <p:ext uri="{BB962C8B-B14F-4D97-AF65-F5344CB8AC3E}">
        <p14:creationId xmlns:p14="http://schemas.microsoft.com/office/powerpoint/2010/main" val="78008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E46CD-D110-8D37-BF1A-E9E6D0DBC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FF8F0-B58A-30FA-42E4-6FFD7E438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30E7CF-9745-DEDD-C258-594D93286D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AAF8D7-F043-69B5-BE45-AB62417B5F69}"/>
              </a:ext>
            </a:extLst>
          </p:cNvPr>
          <p:cNvSpPr>
            <a:spLocks noGrp="1"/>
          </p:cNvSpPr>
          <p:nvPr>
            <p:ph type="sldNum" sz="quarter" idx="5"/>
          </p:nvPr>
        </p:nvSpPr>
        <p:spPr/>
        <p:txBody>
          <a:bodyPr/>
          <a:lstStyle/>
          <a:p>
            <a:fld id="{7C366290-4595-5745-A50F-D5EC13BAC604}" type="slidenum">
              <a:rPr lang="en-US" noProof="0" smtClean="0"/>
              <a:t>20</a:t>
            </a:fld>
            <a:endParaRPr lang="en-US" noProof="0" dirty="0"/>
          </a:p>
        </p:txBody>
      </p:sp>
    </p:spTree>
    <p:extLst>
      <p:ext uri="{BB962C8B-B14F-4D97-AF65-F5344CB8AC3E}">
        <p14:creationId xmlns:p14="http://schemas.microsoft.com/office/powerpoint/2010/main" val="2230645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44C3D-32EB-6A13-A412-D053DA534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DBACC-AF02-7831-77C2-6CF594F68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0611E-B2F5-044D-FB57-68E170A6AE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method helps the model avoid focusing too much on specific details, making it better at understanding different types of data. It also gets the model ready for the final decision without unnecessary information. By using fewer technical details, it prevents the model from becoming too specialized and helps it work well with various kinds of data.</a:t>
            </a:r>
          </a:p>
          <a:p>
            <a:endParaRPr lang="en-US" dirty="0"/>
          </a:p>
        </p:txBody>
      </p:sp>
      <p:sp>
        <p:nvSpPr>
          <p:cNvPr id="4" name="Slide Number Placeholder 3">
            <a:extLst>
              <a:ext uri="{FF2B5EF4-FFF2-40B4-BE49-F238E27FC236}">
                <a16:creationId xmlns:a16="http://schemas.microsoft.com/office/drawing/2014/main" id="{642D3C7A-B9BB-7C2E-571C-0E38FE8D35E1}"/>
              </a:ext>
            </a:extLst>
          </p:cNvPr>
          <p:cNvSpPr>
            <a:spLocks noGrp="1"/>
          </p:cNvSpPr>
          <p:nvPr>
            <p:ph type="sldNum" sz="quarter" idx="5"/>
          </p:nvPr>
        </p:nvSpPr>
        <p:spPr/>
        <p:txBody>
          <a:bodyPr/>
          <a:lstStyle/>
          <a:p>
            <a:fld id="{7C366290-4595-5745-A50F-D5EC13BAC604}" type="slidenum">
              <a:rPr lang="en-US" noProof="0" smtClean="0"/>
              <a:t>21</a:t>
            </a:fld>
            <a:endParaRPr lang="en-US" noProof="0" dirty="0"/>
          </a:p>
        </p:txBody>
      </p:sp>
    </p:spTree>
    <p:extLst>
      <p:ext uri="{BB962C8B-B14F-4D97-AF65-F5344CB8AC3E}">
        <p14:creationId xmlns:p14="http://schemas.microsoft.com/office/powerpoint/2010/main" val="1157890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22</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15B8-FE3E-F6EE-4539-65958D9C2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E39CC3-493A-1561-56DB-791E66BEF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D8F10-15A0-D07C-3394-7B8BAFA58F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20511A-3963-9616-0B8F-A105439494E3}"/>
              </a:ext>
            </a:extLst>
          </p:cNvPr>
          <p:cNvSpPr>
            <a:spLocks noGrp="1"/>
          </p:cNvSpPr>
          <p:nvPr>
            <p:ph type="sldNum" sz="quarter" idx="5"/>
          </p:nvPr>
        </p:nvSpPr>
        <p:spPr/>
        <p:txBody>
          <a:bodyPr/>
          <a:lstStyle/>
          <a:p>
            <a:fld id="{7C366290-4595-5745-A50F-D5EC13BAC604}" type="slidenum">
              <a:rPr lang="en-US" noProof="0" smtClean="0"/>
              <a:t>23</a:t>
            </a:fld>
            <a:endParaRPr lang="en-US" noProof="0" dirty="0"/>
          </a:p>
        </p:txBody>
      </p:sp>
    </p:spTree>
    <p:extLst>
      <p:ext uri="{BB962C8B-B14F-4D97-AF65-F5344CB8AC3E}">
        <p14:creationId xmlns:p14="http://schemas.microsoft.com/office/powerpoint/2010/main" val="3973987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evaluation results, three models, DenseNet, RNN, and ResNet, were tested on audio data. For DenseNet, the accuracy was 80.01%, with precision at 53.02%, recall at 72.82%, and F1 score at 61.36%. RNN performed slightly better with an accuracy of 81.55%, and higher precision, recall, and F1 score. ResNet achieved an accuracy of 80.58%, with precision at 84.11%, recall at 80.58%, and F1 score at 75.15%. Additionally, two models, LSTM and MobileNet, were assessed on image data. LSTM achieved an accuracy of 36.80%, while MobileNet performed better with an accuracy of 46.20%. These results provide insights into the models' performance across different data types, with RNN showing the highest accuracy among the audio models, and MobileNet outperforming LSTM in image data classification.</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24</a:t>
            </a:fld>
            <a:endParaRPr lang="en-US" noProof="0" dirty="0"/>
          </a:p>
        </p:txBody>
      </p:sp>
    </p:spTree>
    <p:extLst>
      <p:ext uri="{BB962C8B-B14F-4D97-AF65-F5344CB8AC3E}">
        <p14:creationId xmlns:p14="http://schemas.microsoft.com/office/powerpoint/2010/main" val="2372457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25</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26</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Boost current deep learning structures and methods to enhance model efficacy on visual and auditory datasets.</a:t>
            </a:r>
          </a:p>
          <a:p>
            <a:pPr marL="228600" indent="-228600">
              <a:buAutoNum type="arabicPeriod"/>
            </a:pPr>
            <a:r>
              <a:rPr lang="en-US" dirty="0"/>
              <a:t>Can Modify the models' hyperparameters and regularization strategies.</a:t>
            </a:r>
          </a:p>
          <a:p>
            <a:pPr marL="228600" indent="-228600">
              <a:buAutoNum type="arabicPeriod"/>
            </a:pPr>
            <a:r>
              <a:rPr lang="en-US" dirty="0"/>
              <a:t>Can Create realistic audio samples for data enhancement by integrating Generative Adversarial Networks (GANs).</a:t>
            </a:r>
          </a:p>
          <a:p>
            <a:pPr marL="228600" indent="-228600">
              <a:buAutoNum type="arabicPeriod"/>
            </a:pPr>
            <a:r>
              <a:rPr lang="en-US" dirty="0"/>
              <a:t>Coming to Leveraging Transfer Learning:</a:t>
            </a:r>
          </a:p>
          <a:p>
            <a:pPr marL="228600" indent="-228600">
              <a:buAutoNum type="arabicPeriod"/>
            </a:pPr>
            <a:r>
              <a:rPr lang="en-US" dirty="0"/>
              <a:t>To apply knowledge from large-scale datasets to particular picture and audio tasks, can use transfer learning techniques and pre-trained models.</a:t>
            </a:r>
          </a:p>
          <a:p>
            <a:pPr marL="228600" indent="-228600">
              <a:buAutoNum type="arabicPeriod"/>
            </a:pPr>
            <a:r>
              <a:rPr lang="en-US" dirty="0"/>
              <a:t>Optimize pre-trained models using target datasets to make use of obtained features and boost training efficiency.</a:t>
            </a:r>
          </a:p>
          <a:p>
            <a:pPr marL="228600" indent="-228600">
              <a:buAutoNum type="arabicPeriod"/>
            </a:pPr>
            <a:r>
              <a:rPr lang="en-US" dirty="0"/>
              <a:t>Investigate combined methods to merge forecasts from various models, relying on the advantages of every architecture to enhance overall performance across various datasets.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27</a:t>
            </a:fld>
            <a:endParaRPr lang="en-US" noProof="0" dirty="0"/>
          </a:p>
        </p:txBody>
      </p:sp>
    </p:spTree>
    <p:extLst>
      <p:ext uri="{BB962C8B-B14F-4D97-AF65-F5344CB8AC3E}">
        <p14:creationId xmlns:p14="http://schemas.microsoft.com/office/powerpoint/2010/main" val="4209986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28</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EF011-E8ED-FCDF-5F68-B2E4DA828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610C3E-0C48-1CD1-5FD4-A3D33D9AD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EBBAD-78E2-FE78-C0F7-DE77A348A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56B0-176F-1E46-C7E2-F89A15D20811}"/>
              </a:ext>
            </a:extLst>
          </p:cNvPr>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2713430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E9A2D-E6A4-3C59-8194-C71966178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49063-CE6F-EDC1-0668-A9EB1B245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533C4C-E4FC-E2C5-ADBB-7F8AAAB513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642D2F-E493-AF40-A58E-B0FDA8711E28}"/>
              </a:ext>
            </a:extLst>
          </p:cNvPr>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412323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8FAE9-B4D9-FED3-C1ED-E0DC0793C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75B45-ACEC-A191-90E8-9160D3FDC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2BDBE-977B-4A80-E7B1-C10D5AFDF0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A36389-1649-C551-B0BE-FE8475E1B8C2}"/>
              </a:ext>
            </a:extLst>
          </p:cNvPr>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2468301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7CF6-A842-76A3-8F0C-F13099633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FB4073-2EEE-062F-C945-32014A4C3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610B3-94C4-D0E5-2923-7C170E4DB1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592D43-1E64-6B5B-9BA5-66CD6316D671}"/>
              </a:ext>
            </a:extLst>
          </p:cNvPr>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48288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4C19D-7F61-4472-6886-B9B89D0CD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DD326-9EDB-5D52-D194-253D0FA85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27B86-2CBB-54C5-5198-B3915840C3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9E9D2E-A778-50E1-CB5B-88064A1B297E}"/>
              </a:ext>
            </a:extLst>
          </p:cNvPr>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2582807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8809-B8BF-6A49-4781-62AB90F0F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8C861-DFEC-75A2-98F1-36664CCEF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29FC2-B0A8-45FE-4DF1-051036989F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AFBAFC-1200-0162-71E2-9DEA33EE754F}"/>
              </a:ext>
            </a:extLst>
          </p:cNvPr>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2279806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4.png"/><Relationship Id="rId21" Type="http://schemas.openxmlformats.org/officeDocument/2006/relationships/image" Target="../media/image81.png"/><Relationship Id="rId7" Type="http://schemas.openxmlformats.org/officeDocument/2006/relationships/image" Target="../media/image68.png"/><Relationship Id="rId12" Type="http://schemas.microsoft.com/office/2007/relationships/hdphoto" Target="../media/hdphoto8.wdp"/><Relationship Id="rId17" Type="http://schemas.openxmlformats.org/officeDocument/2006/relationships/image" Target="../media/image77.jpg"/><Relationship Id="rId2" Type="http://schemas.openxmlformats.org/officeDocument/2006/relationships/notesSlide" Target="../notesSlides/notesSlide25.xml"/><Relationship Id="rId16" Type="http://schemas.openxmlformats.org/officeDocument/2006/relationships/image" Target="../media/image76.svg"/><Relationship Id="rId20" Type="http://schemas.openxmlformats.org/officeDocument/2006/relationships/image" Target="../media/image80.png"/><Relationship Id="rId1" Type="http://schemas.openxmlformats.org/officeDocument/2006/relationships/slideLayout" Target="../slideLayouts/slideLayout8.xml"/><Relationship Id="rId6" Type="http://schemas.openxmlformats.org/officeDocument/2006/relationships/image" Target="../media/image67.svg"/><Relationship Id="rId11" Type="http://schemas.openxmlformats.org/officeDocument/2006/relationships/image" Target="../media/image72.png"/><Relationship Id="rId24" Type="http://schemas.openxmlformats.org/officeDocument/2006/relationships/image" Target="../media/image84.jpg"/><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1.svg"/><Relationship Id="rId19" Type="http://schemas.openxmlformats.org/officeDocument/2006/relationships/image" Target="../media/image79.pn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4.svg"/><Relationship Id="rId22"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26.xml"/><Relationship Id="rId16"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88.svg"/><Relationship Id="rId11" Type="http://schemas.openxmlformats.org/officeDocument/2006/relationships/image" Target="../media/image92.png"/><Relationship Id="rId5" Type="http://schemas.openxmlformats.org/officeDocument/2006/relationships/image" Target="../media/image87.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6.svg"/><Relationship Id="rId9" Type="http://schemas.microsoft.com/office/2007/relationships/hdphoto" Target="../media/hdphoto9.wdp"/><Relationship Id="rId14" Type="http://schemas.openxmlformats.org/officeDocument/2006/relationships/image" Target="../media/image9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12" Type="http://schemas.microsoft.com/office/2007/relationships/hdphoto" Target="../media/hdphoto2.wdp"/><Relationship Id="rId17"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1.png"/><Relationship Id="rId5" Type="http://schemas.openxmlformats.org/officeDocument/2006/relationships/image" Target="../media/image6.png"/><Relationship Id="rId15" Type="http://schemas.openxmlformats.org/officeDocument/2006/relationships/image" Target="../media/image13.png"/><Relationship Id="rId10" Type="http://schemas.microsoft.com/office/2007/relationships/hdphoto" Target="../media/hdphoto1.wdp"/><Relationship Id="rId4" Type="http://schemas.openxmlformats.org/officeDocument/2006/relationships/image" Target="../media/image5.svg"/><Relationship Id="rId9" Type="http://schemas.openxmlformats.org/officeDocument/2006/relationships/image" Target="../media/image10.png"/><Relationship Id="rId1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18" Type="http://schemas.openxmlformats.org/officeDocument/2006/relationships/image" Target="../media/image33.sv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8.png"/><Relationship Id="rId17" Type="http://schemas.openxmlformats.org/officeDocument/2006/relationships/image" Target="../media/image32.png"/><Relationship Id="rId2" Type="http://schemas.openxmlformats.org/officeDocument/2006/relationships/notesSlide" Target="../notesSlides/notesSlide9.xml"/><Relationship Id="rId16" Type="http://schemas.openxmlformats.org/officeDocument/2006/relationships/image" Target="../media/image31.png"/><Relationship Id="rId20" Type="http://schemas.openxmlformats.org/officeDocument/2006/relationships/image" Target="../media/image35.svg"/><Relationship Id="rId1" Type="http://schemas.openxmlformats.org/officeDocument/2006/relationships/slideLayout" Target="../slideLayouts/slideLayout3.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24.png"/><Relationship Id="rId15" Type="http://schemas.openxmlformats.org/officeDocument/2006/relationships/image" Target="../media/image30.png"/><Relationship Id="rId10" Type="http://schemas.openxmlformats.org/officeDocument/2006/relationships/image" Target="../media/image27.png"/><Relationship Id="rId19" Type="http://schemas.openxmlformats.org/officeDocument/2006/relationships/image" Target="../media/image34.pn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270955"/>
            <a:ext cx="10360152" cy="5029200"/>
          </a:xfrm>
        </p:spPr>
        <p:txBody>
          <a:bodyPr anchor="ctr"/>
          <a:lstStyle/>
          <a:p>
            <a:r>
              <a:rPr lang="en-US" dirty="0"/>
              <a:t>Swine Disease Classification using Deep Learning</a:t>
            </a:r>
          </a:p>
        </p:txBody>
      </p:sp>
      <p:sp>
        <p:nvSpPr>
          <p:cNvPr id="2" name="TextBox 1">
            <a:extLst>
              <a:ext uri="{FF2B5EF4-FFF2-40B4-BE49-F238E27FC236}">
                <a16:creationId xmlns:a16="http://schemas.microsoft.com/office/drawing/2014/main" id="{525E359B-7808-2018-C527-E90780F2B905}"/>
              </a:ext>
            </a:extLst>
          </p:cNvPr>
          <p:cNvSpPr txBox="1"/>
          <p:nvPr/>
        </p:nvSpPr>
        <p:spPr>
          <a:xfrm>
            <a:off x="1813388" y="4466272"/>
            <a:ext cx="3662737" cy="2120773"/>
          </a:xfrm>
          <a:prstGeom prst="rect">
            <a:avLst/>
          </a:prstGeom>
          <a:noFill/>
        </p:spPr>
        <p:txBody>
          <a:bodyPr wrap="square" rtlCol="0">
            <a:spAutoFit/>
          </a:bodyPr>
          <a:lstStyle/>
          <a:p>
            <a:pPr>
              <a:lnSpc>
                <a:spcPct val="150000"/>
              </a:lnSpc>
            </a:pPr>
            <a:r>
              <a:rPr lang="en-US" dirty="0">
                <a:latin typeface="+mj-lt"/>
              </a:rPr>
              <a:t>Team 7:</a:t>
            </a:r>
          </a:p>
          <a:p>
            <a:pPr>
              <a:lnSpc>
                <a:spcPct val="150000"/>
              </a:lnSpc>
            </a:pPr>
            <a:r>
              <a:rPr lang="en-US" dirty="0">
                <a:latin typeface="+mj-lt"/>
              </a:rPr>
              <a:t>Hruthik Vinnakota</a:t>
            </a:r>
          </a:p>
          <a:p>
            <a:pPr>
              <a:lnSpc>
                <a:spcPct val="150000"/>
              </a:lnSpc>
            </a:pPr>
            <a:r>
              <a:rPr lang="en-US" dirty="0">
                <a:latin typeface="+mj-lt"/>
              </a:rPr>
              <a:t>Jugal Kishore Ruvva</a:t>
            </a:r>
          </a:p>
          <a:p>
            <a:pPr>
              <a:lnSpc>
                <a:spcPct val="150000"/>
              </a:lnSpc>
            </a:pPr>
            <a:r>
              <a:rPr lang="en-US" dirty="0">
                <a:latin typeface="+mj-lt"/>
              </a:rPr>
              <a:t>Rajeev Yenugula</a:t>
            </a:r>
          </a:p>
          <a:p>
            <a:pPr>
              <a:lnSpc>
                <a:spcPct val="150000"/>
              </a:lnSpc>
            </a:pPr>
            <a:r>
              <a:rPr lang="en-US" dirty="0">
                <a:latin typeface="+mj-lt"/>
              </a:rPr>
              <a:t>Ramya Sudireddy</a:t>
            </a:r>
          </a:p>
        </p:txBody>
      </p:sp>
      <p:sp>
        <p:nvSpPr>
          <p:cNvPr id="4" name="Subtitle 2">
            <a:extLst>
              <a:ext uri="{FF2B5EF4-FFF2-40B4-BE49-F238E27FC236}">
                <a16:creationId xmlns:a16="http://schemas.microsoft.com/office/drawing/2014/main" id="{262EAEAD-2F1C-0743-5B56-6DF530709629}"/>
              </a:ext>
            </a:extLst>
          </p:cNvPr>
          <p:cNvSpPr txBox="1">
            <a:spLocks/>
          </p:cNvSpPr>
          <p:nvPr/>
        </p:nvSpPr>
        <p:spPr>
          <a:xfrm>
            <a:off x="7375092" y="3945527"/>
            <a:ext cx="2219389" cy="88754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chemeClr val="tx1"/>
                </a:solidFill>
                <a:latin typeface="+mj-lt"/>
              </a:rPr>
              <a:t>DATA 298B</a:t>
            </a:r>
          </a:p>
          <a:p>
            <a:r>
              <a:rPr lang="en-US" sz="1800" dirty="0">
                <a:solidFill>
                  <a:schemeClr val="tx1"/>
                </a:solidFill>
                <a:latin typeface="+mj-lt"/>
              </a:rPr>
              <a:t>Dr. Jerry Zeyu Gao</a:t>
            </a: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6303197" y="113016"/>
            <a:ext cx="5768940" cy="950360"/>
          </a:xfrm>
        </p:spPr>
        <p:txBody>
          <a:bodyPr anchor="b"/>
          <a:lstStyle/>
          <a:p>
            <a:r>
              <a:rPr lang="en-US" dirty="0"/>
              <a:t>Feature Extraction</a:t>
            </a:r>
          </a:p>
        </p:txBody>
      </p:sp>
      <p:sp>
        <p:nvSpPr>
          <p:cNvPr id="10" name="TextBox 9">
            <a:extLst>
              <a:ext uri="{FF2B5EF4-FFF2-40B4-BE49-F238E27FC236}">
                <a16:creationId xmlns:a16="http://schemas.microsoft.com/office/drawing/2014/main" id="{74563445-46B9-84C5-25E3-FF84965F0C3A}"/>
              </a:ext>
            </a:extLst>
          </p:cNvPr>
          <p:cNvSpPr txBox="1"/>
          <p:nvPr/>
        </p:nvSpPr>
        <p:spPr>
          <a:xfrm>
            <a:off x="339903" y="801048"/>
            <a:ext cx="11512195" cy="3337965"/>
          </a:xfrm>
          <a:prstGeom prst="rect">
            <a:avLst/>
          </a:prstGeom>
          <a:noFill/>
        </p:spPr>
        <p:txBody>
          <a:bodyPr wrap="square" rtlCol="0">
            <a:spAutoFit/>
          </a:bodyPr>
          <a:lstStyle/>
          <a:p>
            <a:pPr algn="l">
              <a:lnSpc>
                <a:spcPct val="200000"/>
              </a:lnSpc>
            </a:pPr>
            <a:r>
              <a:rPr lang="en-US" sz="1800" dirty="0">
                <a:latin typeface="Abadi" panose="020B0604020104020204" pitchFamily="34" charset="0"/>
              </a:rPr>
              <a:t>Feature extraction for Audio data using MFCC:</a:t>
            </a:r>
          </a:p>
          <a:p>
            <a:pPr marL="285750" indent="-285750" algn="l">
              <a:lnSpc>
                <a:spcPct val="200000"/>
              </a:lnSpc>
              <a:buFont typeface="Arial" panose="020B0604020202020204" pitchFamily="34" charset="0"/>
              <a:buChar char="•"/>
            </a:pPr>
            <a:r>
              <a:rPr lang="en-US" sz="1800" dirty="0">
                <a:latin typeface="Abadi" panose="020B0604020104020204" pitchFamily="34" charset="0"/>
              </a:rPr>
              <a:t>Extracting MFCCs involves several steps: Pre-emphasis, Frame Blocking, Fast Fourier Transform (FFT), Mel Filtering, Log Filter.</a:t>
            </a:r>
          </a:p>
          <a:p>
            <a:pPr marL="285750" indent="-285750" algn="l">
              <a:lnSpc>
                <a:spcPct val="200000"/>
              </a:lnSpc>
              <a:buFont typeface="Arial" panose="020B0604020202020204" pitchFamily="34" charset="0"/>
              <a:buChar char="•"/>
            </a:pPr>
            <a:r>
              <a:rPr lang="en-US" sz="1800" dirty="0">
                <a:latin typeface="Abadi" panose="020B0604020104020204" pitchFamily="34" charset="0"/>
              </a:rPr>
              <a:t>The resulting coefficients represent the compact features capturing the essential audio characteristics, which serve as valuable features.</a:t>
            </a:r>
          </a:p>
          <a:p>
            <a:pPr algn="l">
              <a:lnSpc>
                <a:spcPct val="200000"/>
              </a:lnSpc>
            </a:pPr>
            <a:endParaRPr lang="en-US" sz="1800" dirty="0">
              <a:latin typeface="Abadi" panose="020B0604020104020204" pitchFamily="34" charset="0"/>
            </a:endParaRPr>
          </a:p>
        </p:txBody>
      </p:sp>
      <p:sp>
        <p:nvSpPr>
          <p:cNvPr id="12" name="TextBox 11">
            <a:extLst>
              <a:ext uri="{FF2B5EF4-FFF2-40B4-BE49-F238E27FC236}">
                <a16:creationId xmlns:a16="http://schemas.microsoft.com/office/drawing/2014/main" id="{F308B3CE-C129-BDF9-76D9-B0A0AEFAB4A6}"/>
              </a:ext>
            </a:extLst>
          </p:cNvPr>
          <p:cNvSpPr txBox="1"/>
          <p:nvPr/>
        </p:nvSpPr>
        <p:spPr>
          <a:xfrm>
            <a:off x="339902" y="4009635"/>
            <a:ext cx="5495820" cy="1675972"/>
          </a:xfrm>
          <a:prstGeom prst="rect">
            <a:avLst/>
          </a:prstGeom>
          <a:noFill/>
        </p:spPr>
        <p:txBody>
          <a:bodyPr wrap="square" rtlCol="0">
            <a:spAutoFit/>
          </a:bodyPr>
          <a:lstStyle/>
          <a:p>
            <a:pPr algn="l">
              <a:lnSpc>
                <a:spcPct val="200000"/>
              </a:lnSpc>
            </a:pPr>
            <a:r>
              <a:rPr lang="en-US" sz="1800" dirty="0">
                <a:latin typeface="Abadi" panose="020B0604020104020204" pitchFamily="34" charset="0"/>
              </a:rPr>
              <a:t>Feature extraction for Image data:</a:t>
            </a:r>
          </a:p>
          <a:p>
            <a:pPr marL="285750" indent="-285750" algn="l">
              <a:lnSpc>
                <a:spcPct val="200000"/>
              </a:lnSpc>
              <a:buFont typeface="Arial" panose="020B0604020202020204" pitchFamily="34" charset="0"/>
              <a:buChar char="•"/>
            </a:pPr>
            <a:r>
              <a:rPr lang="en-US" sz="1800" dirty="0">
                <a:latin typeface="Abadi" panose="020B0604020104020204" pitchFamily="34" charset="0"/>
              </a:rPr>
              <a:t>A pre-trained CNN (Inception V3) is used to extract the features from the preprocessed images.</a:t>
            </a:r>
          </a:p>
        </p:txBody>
      </p:sp>
      <p:pic>
        <p:nvPicPr>
          <p:cNvPr id="13" name="Picture 12">
            <a:extLst>
              <a:ext uri="{FF2B5EF4-FFF2-40B4-BE49-F238E27FC236}">
                <a16:creationId xmlns:a16="http://schemas.microsoft.com/office/drawing/2014/main" id="{46D159D2-FCF2-54D8-4347-C8451FB0964A}"/>
              </a:ext>
            </a:extLst>
          </p:cNvPr>
          <p:cNvPicPr>
            <a:picLocks noChangeAspect="1"/>
          </p:cNvPicPr>
          <p:nvPr/>
        </p:nvPicPr>
        <p:blipFill>
          <a:blip r:embed="rId3"/>
          <a:stretch>
            <a:fillRect/>
          </a:stretch>
        </p:blipFill>
        <p:spPr>
          <a:xfrm>
            <a:off x="6540091" y="4009635"/>
            <a:ext cx="4892473" cy="2565930"/>
          </a:xfrm>
          <a:prstGeom prst="rect">
            <a:avLst/>
          </a:prstGeom>
        </p:spPr>
      </p:pic>
    </p:spTree>
    <p:extLst>
      <p:ext uri="{BB962C8B-B14F-4D97-AF65-F5344CB8AC3E}">
        <p14:creationId xmlns:p14="http://schemas.microsoft.com/office/powerpoint/2010/main" val="52000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E8E80CD-CF48-CD62-6B1F-8BB4FA9985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9A1877-3DFE-ECF0-07FF-C11733CAE6AA}"/>
              </a:ext>
            </a:extLst>
          </p:cNvPr>
          <p:cNvSpPr>
            <a:spLocks noGrp="1"/>
          </p:cNvSpPr>
          <p:nvPr>
            <p:ph type="title"/>
          </p:nvPr>
        </p:nvSpPr>
        <p:spPr>
          <a:xfrm>
            <a:off x="7826887" y="315140"/>
            <a:ext cx="4344828" cy="1664415"/>
          </a:xfrm>
        </p:spPr>
        <p:txBody>
          <a:bodyPr anchor="b"/>
          <a:lstStyle/>
          <a:p>
            <a:r>
              <a:rPr lang="en-US" dirty="0"/>
              <a:t>Data Preparation: Audio</a:t>
            </a:r>
          </a:p>
        </p:txBody>
      </p:sp>
      <p:sp>
        <p:nvSpPr>
          <p:cNvPr id="11" name="Content Placeholder 10">
            <a:extLst>
              <a:ext uri="{FF2B5EF4-FFF2-40B4-BE49-F238E27FC236}">
                <a16:creationId xmlns:a16="http://schemas.microsoft.com/office/drawing/2014/main" id="{08476F44-7CE8-2B04-914E-63B3E80C88AE}"/>
              </a:ext>
            </a:extLst>
          </p:cNvPr>
          <p:cNvSpPr>
            <a:spLocks noGrp="1"/>
          </p:cNvSpPr>
          <p:nvPr>
            <p:ph idx="10"/>
          </p:nvPr>
        </p:nvSpPr>
        <p:spPr>
          <a:xfrm>
            <a:off x="289433" y="392268"/>
            <a:ext cx="6712404" cy="1587288"/>
          </a:xfrm>
        </p:spPr>
        <p:txBody>
          <a:bodyPr/>
          <a:lstStyle/>
          <a:p>
            <a:pPr marL="342900" indent="-342900">
              <a:buFont typeface="Arial" panose="020B0604020202020204" pitchFamily="34" charset="0"/>
              <a:buChar char="•"/>
            </a:pPr>
            <a:r>
              <a:rPr lang="en-US" cap="none" dirty="0">
                <a:latin typeface="Abadi" panose="020B0604020104020204" pitchFamily="34" charset="0"/>
              </a:rPr>
              <a:t>The dataset is split into 60:20:20 ratio for training, validation and testing.</a:t>
            </a:r>
          </a:p>
          <a:p>
            <a:pPr marL="342900" indent="-342900">
              <a:buFont typeface="Arial" panose="020B0604020202020204" pitchFamily="34" charset="0"/>
              <a:buChar char="•"/>
            </a:pPr>
            <a:r>
              <a:rPr lang="en-US" cap="none" dirty="0">
                <a:latin typeface="Abadi" panose="020B0604020104020204" pitchFamily="34" charset="0"/>
              </a:rPr>
              <a:t>The number of data points in train, validation and test sets :</a:t>
            </a:r>
          </a:p>
        </p:txBody>
      </p:sp>
      <p:pic>
        <p:nvPicPr>
          <p:cNvPr id="2" name="Picture 1">
            <a:extLst>
              <a:ext uri="{FF2B5EF4-FFF2-40B4-BE49-F238E27FC236}">
                <a16:creationId xmlns:a16="http://schemas.microsoft.com/office/drawing/2014/main" id="{F03910F2-0156-8A69-3455-94FD4E51E9AB}"/>
              </a:ext>
            </a:extLst>
          </p:cNvPr>
          <p:cNvPicPr>
            <a:picLocks noChangeAspect="1"/>
          </p:cNvPicPr>
          <p:nvPr/>
        </p:nvPicPr>
        <p:blipFill>
          <a:blip r:embed="rId3"/>
          <a:stretch>
            <a:fillRect/>
          </a:stretch>
        </p:blipFill>
        <p:spPr>
          <a:xfrm>
            <a:off x="7826887" y="2504277"/>
            <a:ext cx="3785982" cy="3188886"/>
          </a:xfrm>
          <a:prstGeom prst="rect">
            <a:avLst/>
          </a:prstGeom>
        </p:spPr>
      </p:pic>
      <p:pic>
        <p:nvPicPr>
          <p:cNvPr id="4" name="Picture 3">
            <a:extLst>
              <a:ext uri="{FF2B5EF4-FFF2-40B4-BE49-F238E27FC236}">
                <a16:creationId xmlns:a16="http://schemas.microsoft.com/office/drawing/2014/main" id="{05561881-EFAA-0A41-C069-874DF6264EC2}"/>
              </a:ext>
            </a:extLst>
          </p:cNvPr>
          <p:cNvPicPr>
            <a:picLocks noChangeAspect="1"/>
          </p:cNvPicPr>
          <p:nvPr/>
        </p:nvPicPr>
        <p:blipFill>
          <a:blip r:embed="rId4"/>
          <a:stretch>
            <a:fillRect/>
          </a:stretch>
        </p:blipFill>
        <p:spPr>
          <a:xfrm>
            <a:off x="712765" y="2036756"/>
            <a:ext cx="5383235" cy="871804"/>
          </a:xfrm>
          <a:prstGeom prst="rect">
            <a:avLst/>
          </a:prstGeom>
        </p:spPr>
      </p:pic>
      <p:sp>
        <p:nvSpPr>
          <p:cNvPr id="5" name="Content Placeholder 10">
            <a:extLst>
              <a:ext uri="{FF2B5EF4-FFF2-40B4-BE49-F238E27FC236}">
                <a16:creationId xmlns:a16="http://schemas.microsoft.com/office/drawing/2014/main" id="{C75CE382-CEA2-295E-DC55-6F73BE7320A9}"/>
              </a:ext>
            </a:extLst>
          </p:cNvPr>
          <p:cNvSpPr txBox="1">
            <a:spLocks/>
          </p:cNvSpPr>
          <p:nvPr/>
        </p:nvSpPr>
        <p:spPr>
          <a:xfrm>
            <a:off x="289433" y="3169716"/>
            <a:ext cx="6712404" cy="15872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Courier New" panose="02070309020205020404" pitchFamily="49" charset="0"/>
              <a:buNone/>
              <a:defRPr sz="2400" b="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cap="none" dirty="0">
                <a:latin typeface="Abadi" panose="020B0604020104020204" pitchFamily="34" charset="0"/>
              </a:rPr>
              <a:t>The class distribution after the split is as follows:</a:t>
            </a:r>
          </a:p>
        </p:txBody>
      </p:sp>
      <p:pic>
        <p:nvPicPr>
          <p:cNvPr id="6" name="Picture 5">
            <a:extLst>
              <a:ext uri="{FF2B5EF4-FFF2-40B4-BE49-F238E27FC236}">
                <a16:creationId xmlns:a16="http://schemas.microsoft.com/office/drawing/2014/main" id="{F92605FA-A644-EE85-13AC-1B4D9A6DAABE}"/>
              </a:ext>
            </a:extLst>
          </p:cNvPr>
          <p:cNvPicPr>
            <a:picLocks noChangeAspect="1"/>
          </p:cNvPicPr>
          <p:nvPr/>
        </p:nvPicPr>
        <p:blipFill>
          <a:blip r:embed="rId5"/>
          <a:stretch>
            <a:fillRect/>
          </a:stretch>
        </p:blipFill>
        <p:spPr>
          <a:xfrm>
            <a:off x="712765" y="4098720"/>
            <a:ext cx="2877561" cy="2591025"/>
          </a:xfrm>
          <a:prstGeom prst="rect">
            <a:avLst/>
          </a:prstGeom>
        </p:spPr>
      </p:pic>
    </p:spTree>
    <p:extLst>
      <p:ext uri="{BB962C8B-B14F-4D97-AF65-F5344CB8AC3E}">
        <p14:creationId xmlns:p14="http://schemas.microsoft.com/office/powerpoint/2010/main" val="475105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B16B4AB-5CD3-8AD2-1982-E51C9034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DEA879C-BE34-7F39-7DF3-51260381A87B}"/>
              </a:ext>
            </a:extLst>
          </p:cNvPr>
          <p:cNvSpPr>
            <a:spLocks noGrp="1"/>
          </p:cNvSpPr>
          <p:nvPr>
            <p:ph type="title"/>
          </p:nvPr>
        </p:nvSpPr>
        <p:spPr>
          <a:xfrm>
            <a:off x="7885415" y="315140"/>
            <a:ext cx="4286299" cy="1664415"/>
          </a:xfrm>
        </p:spPr>
        <p:txBody>
          <a:bodyPr anchor="b"/>
          <a:lstStyle/>
          <a:p>
            <a:r>
              <a:rPr lang="en-US" dirty="0"/>
              <a:t>Data Preparation: Image</a:t>
            </a:r>
          </a:p>
        </p:txBody>
      </p:sp>
      <p:sp>
        <p:nvSpPr>
          <p:cNvPr id="11" name="Content Placeholder 10">
            <a:extLst>
              <a:ext uri="{FF2B5EF4-FFF2-40B4-BE49-F238E27FC236}">
                <a16:creationId xmlns:a16="http://schemas.microsoft.com/office/drawing/2014/main" id="{EAB1F72B-B2B4-8E0A-29AA-9A30E215FAD0}"/>
              </a:ext>
            </a:extLst>
          </p:cNvPr>
          <p:cNvSpPr>
            <a:spLocks noGrp="1"/>
          </p:cNvSpPr>
          <p:nvPr>
            <p:ph idx="10"/>
          </p:nvPr>
        </p:nvSpPr>
        <p:spPr>
          <a:xfrm>
            <a:off x="165156" y="784790"/>
            <a:ext cx="6712404" cy="871804"/>
          </a:xfrm>
        </p:spPr>
        <p:txBody>
          <a:bodyPr/>
          <a:lstStyle/>
          <a:p>
            <a:pPr marL="342900" indent="-342900">
              <a:buFont typeface="Arial" panose="020B0604020202020204" pitchFamily="34" charset="0"/>
              <a:buChar char="•"/>
            </a:pPr>
            <a:r>
              <a:rPr lang="en-US" cap="none" dirty="0">
                <a:latin typeface="Abadi" panose="020B0604020104020204" pitchFamily="34" charset="0"/>
              </a:rPr>
              <a:t>The dataset is split into 60:20:20 ratio for training, validation and testing.</a:t>
            </a:r>
          </a:p>
        </p:txBody>
      </p:sp>
      <p:sp>
        <p:nvSpPr>
          <p:cNvPr id="5" name="Content Placeholder 10">
            <a:extLst>
              <a:ext uri="{FF2B5EF4-FFF2-40B4-BE49-F238E27FC236}">
                <a16:creationId xmlns:a16="http://schemas.microsoft.com/office/drawing/2014/main" id="{3696ED35-3A9C-CFFD-0C0E-EBD1C2F3343A}"/>
              </a:ext>
            </a:extLst>
          </p:cNvPr>
          <p:cNvSpPr txBox="1">
            <a:spLocks/>
          </p:cNvSpPr>
          <p:nvPr/>
        </p:nvSpPr>
        <p:spPr>
          <a:xfrm>
            <a:off x="289433" y="3169716"/>
            <a:ext cx="6712404" cy="15872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Courier New" panose="02070309020205020404" pitchFamily="49" charset="0"/>
              <a:buNone/>
              <a:defRPr sz="2400" b="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cap="none" dirty="0">
                <a:latin typeface="Abadi" panose="020B0604020104020204" pitchFamily="34" charset="0"/>
              </a:rPr>
              <a:t>The class distribution after the split is as follows:</a:t>
            </a:r>
          </a:p>
        </p:txBody>
      </p:sp>
      <p:pic>
        <p:nvPicPr>
          <p:cNvPr id="8" name="Picture 7">
            <a:extLst>
              <a:ext uri="{FF2B5EF4-FFF2-40B4-BE49-F238E27FC236}">
                <a16:creationId xmlns:a16="http://schemas.microsoft.com/office/drawing/2014/main" id="{39CE3CF2-E84D-76F1-DEC9-467D08D489A1}"/>
              </a:ext>
            </a:extLst>
          </p:cNvPr>
          <p:cNvPicPr>
            <a:picLocks noChangeAspect="1"/>
          </p:cNvPicPr>
          <p:nvPr/>
        </p:nvPicPr>
        <p:blipFill>
          <a:blip r:embed="rId3"/>
          <a:stretch>
            <a:fillRect/>
          </a:stretch>
        </p:blipFill>
        <p:spPr>
          <a:xfrm>
            <a:off x="165156" y="2032253"/>
            <a:ext cx="9077391" cy="876306"/>
          </a:xfrm>
          <a:prstGeom prst="rect">
            <a:avLst/>
          </a:prstGeom>
        </p:spPr>
      </p:pic>
      <p:pic>
        <p:nvPicPr>
          <p:cNvPr id="10" name="Picture 9">
            <a:extLst>
              <a:ext uri="{FF2B5EF4-FFF2-40B4-BE49-F238E27FC236}">
                <a16:creationId xmlns:a16="http://schemas.microsoft.com/office/drawing/2014/main" id="{E05A346F-BAF2-EBD5-C3C8-011F084F6F30}"/>
              </a:ext>
            </a:extLst>
          </p:cNvPr>
          <p:cNvPicPr>
            <a:picLocks noChangeAspect="1"/>
          </p:cNvPicPr>
          <p:nvPr/>
        </p:nvPicPr>
        <p:blipFill>
          <a:blip r:embed="rId4"/>
          <a:stretch>
            <a:fillRect/>
          </a:stretch>
        </p:blipFill>
        <p:spPr>
          <a:xfrm>
            <a:off x="253095" y="4156020"/>
            <a:ext cx="3518356" cy="2309721"/>
          </a:xfrm>
          <a:prstGeom prst="rect">
            <a:avLst/>
          </a:prstGeom>
        </p:spPr>
      </p:pic>
      <p:pic>
        <p:nvPicPr>
          <p:cNvPr id="13" name="Picture 12">
            <a:extLst>
              <a:ext uri="{FF2B5EF4-FFF2-40B4-BE49-F238E27FC236}">
                <a16:creationId xmlns:a16="http://schemas.microsoft.com/office/drawing/2014/main" id="{6F1C7F61-F093-83AE-FA2E-21A167B6B806}"/>
              </a:ext>
            </a:extLst>
          </p:cNvPr>
          <p:cNvPicPr>
            <a:picLocks noChangeAspect="1"/>
          </p:cNvPicPr>
          <p:nvPr/>
        </p:nvPicPr>
        <p:blipFill>
          <a:blip r:embed="rId5"/>
          <a:stretch>
            <a:fillRect/>
          </a:stretch>
        </p:blipFill>
        <p:spPr>
          <a:xfrm>
            <a:off x="4336822" y="4156019"/>
            <a:ext cx="3518356" cy="2309721"/>
          </a:xfrm>
          <a:prstGeom prst="rect">
            <a:avLst/>
          </a:prstGeom>
        </p:spPr>
      </p:pic>
      <p:pic>
        <p:nvPicPr>
          <p:cNvPr id="15" name="Picture 14">
            <a:extLst>
              <a:ext uri="{FF2B5EF4-FFF2-40B4-BE49-F238E27FC236}">
                <a16:creationId xmlns:a16="http://schemas.microsoft.com/office/drawing/2014/main" id="{4BE93F2E-8173-31EF-9BFC-F56D68B24C58}"/>
              </a:ext>
            </a:extLst>
          </p:cNvPr>
          <p:cNvPicPr>
            <a:picLocks noChangeAspect="1"/>
          </p:cNvPicPr>
          <p:nvPr/>
        </p:nvPicPr>
        <p:blipFill>
          <a:blip r:embed="rId6"/>
          <a:stretch>
            <a:fillRect/>
          </a:stretch>
        </p:blipFill>
        <p:spPr>
          <a:xfrm>
            <a:off x="8420550" y="4156022"/>
            <a:ext cx="3482017" cy="2309721"/>
          </a:xfrm>
          <a:prstGeom prst="rect">
            <a:avLst/>
          </a:prstGeom>
        </p:spPr>
      </p:pic>
    </p:spTree>
    <p:extLst>
      <p:ext uri="{BB962C8B-B14F-4D97-AF65-F5344CB8AC3E}">
        <p14:creationId xmlns:p14="http://schemas.microsoft.com/office/powerpoint/2010/main" val="967396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489631" y="313374"/>
            <a:ext cx="5234787" cy="687334"/>
          </a:xfrm>
        </p:spPr>
        <p:txBody>
          <a:bodyPr/>
          <a:lstStyle/>
          <a:p>
            <a:r>
              <a:rPr lang="en-US" sz="3600" dirty="0"/>
              <a:t>Data Analytics Results</a:t>
            </a:r>
          </a:p>
        </p:txBody>
      </p:sp>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13</a:t>
            </a:fld>
            <a:endParaRPr lang="en-US" dirty="0"/>
          </a:p>
        </p:txBody>
      </p:sp>
      <p:graphicFrame>
        <p:nvGraphicFramePr>
          <p:cNvPr id="12" name="Table 11">
            <a:extLst>
              <a:ext uri="{FF2B5EF4-FFF2-40B4-BE49-F238E27FC236}">
                <a16:creationId xmlns:a16="http://schemas.microsoft.com/office/drawing/2014/main" id="{FCD3EB84-3F52-BB58-8AB4-43AE7CDC1417}"/>
              </a:ext>
            </a:extLst>
          </p:cNvPr>
          <p:cNvGraphicFramePr>
            <a:graphicFrameLocks noGrp="1"/>
          </p:cNvGraphicFramePr>
          <p:nvPr>
            <p:extLst>
              <p:ext uri="{D42A27DB-BD31-4B8C-83A1-F6EECF244321}">
                <p14:modId xmlns:p14="http://schemas.microsoft.com/office/powerpoint/2010/main" val="195157476"/>
              </p:ext>
            </p:extLst>
          </p:nvPr>
        </p:nvGraphicFramePr>
        <p:xfrm>
          <a:off x="489631" y="1846383"/>
          <a:ext cx="6468804" cy="4644453"/>
        </p:xfrm>
        <a:graphic>
          <a:graphicData uri="http://schemas.openxmlformats.org/drawingml/2006/table">
            <a:tbl>
              <a:tblPr firstRow="1" firstCol="1" bandRow="1">
                <a:solidFill>
                  <a:schemeClr val="bg1">
                    <a:lumMod val="95000"/>
                  </a:schemeClr>
                </a:solidFill>
                <a:tableStyleId>{5C22544A-7EE6-4342-B048-85BDC9FD1C3A}</a:tableStyleId>
              </a:tblPr>
              <a:tblGrid>
                <a:gridCol w="1744550">
                  <a:extLst>
                    <a:ext uri="{9D8B030D-6E8A-4147-A177-3AD203B41FA5}">
                      <a16:colId xmlns:a16="http://schemas.microsoft.com/office/drawing/2014/main" val="1420042571"/>
                    </a:ext>
                  </a:extLst>
                </a:gridCol>
                <a:gridCol w="2138886">
                  <a:extLst>
                    <a:ext uri="{9D8B030D-6E8A-4147-A177-3AD203B41FA5}">
                      <a16:colId xmlns:a16="http://schemas.microsoft.com/office/drawing/2014/main" val="1554535213"/>
                    </a:ext>
                  </a:extLst>
                </a:gridCol>
                <a:gridCol w="2585368">
                  <a:extLst>
                    <a:ext uri="{9D8B030D-6E8A-4147-A177-3AD203B41FA5}">
                      <a16:colId xmlns:a16="http://schemas.microsoft.com/office/drawing/2014/main" val="898463360"/>
                    </a:ext>
                  </a:extLst>
                </a:gridCol>
              </a:tblGrid>
              <a:tr h="411009">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Stage</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Dataset</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Statistics</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8949822"/>
                  </a:ext>
                </a:extLst>
              </a:tr>
              <a:tr h="411009">
                <a:tc rowSpan="3">
                  <a:txBody>
                    <a:bodyPr/>
                    <a:lstStyle/>
                    <a:p>
                      <a:pPr marL="0" marR="0" lvl="0" algn="ctr">
                        <a:lnSpc>
                          <a:spcPct val="200000"/>
                        </a:lnSpc>
                        <a:spcBef>
                          <a:spcPts val="0"/>
                        </a:spcBef>
                        <a:spcAft>
                          <a:spcPts val="0"/>
                        </a:spcAft>
                      </a:pPr>
                      <a:r>
                        <a:rPr lang="en-US" sz="1200" b="1" cap="none" spc="0" dirty="0">
                          <a:solidFill>
                            <a:schemeClr val="tx1"/>
                          </a:solidFill>
                          <a:effectLst/>
                          <a:latin typeface="Times New Roman" panose="02020603050405020304" pitchFamily="18" charset="0"/>
                          <a:cs typeface="Times New Roman" panose="02020603050405020304" pitchFamily="18" charset="0"/>
                        </a:rPr>
                        <a:t>Pre-Processing</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Pneumonia</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solidFill>
                      <a:schemeClr val="bg1">
                        <a:lumMod val="95000"/>
                      </a:schemeClr>
                    </a:solidFill>
                  </a:tcPr>
                </a:tc>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800 samples, 100 MB</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solidFill>
                      <a:schemeClr val="bg1">
                        <a:lumMod val="95000"/>
                      </a:schemeClr>
                    </a:solidFill>
                  </a:tcPr>
                </a:tc>
                <a:extLst>
                  <a:ext uri="{0D108BD9-81ED-4DB2-BD59-A6C34878D82A}">
                    <a16:rowId xmlns:a16="http://schemas.microsoft.com/office/drawing/2014/main" val="1442781012"/>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PRRS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136 samples, 8.21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4256269593"/>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African Swine Fever</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144 samples, 11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59137052"/>
                  </a:ext>
                </a:extLst>
              </a:tr>
              <a:tr h="411009">
                <a:tc>
                  <a:txBody>
                    <a:bodyPr/>
                    <a:lstStyle/>
                    <a:p>
                      <a:pPr marL="0" marR="0" lvl="0" algn="ctr">
                        <a:lnSpc>
                          <a:spcPct val="200000"/>
                        </a:lnSpc>
                        <a:spcBef>
                          <a:spcPts val="0"/>
                        </a:spcBef>
                        <a:spcAft>
                          <a:spcPts val="0"/>
                        </a:spcAft>
                      </a:pPr>
                      <a:r>
                        <a:rPr lang="en-US" sz="1200" b="1" cap="none" spc="0" dirty="0">
                          <a:solidFill>
                            <a:schemeClr val="tx1"/>
                          </a:solidFill>
                          <a:effectLst/>
                          <a:latin typeface="Times New Roman" panose="02020603050405020304" pitchFamily="18" charset="0"/>
                          <a:cs typeface="Times New Roman" panose="02020603050405020304" pitchFamily="18" charset="0"/>
                        </a:rPr>
                        <a:t>End of pre-processing</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lnL w="12700" cap="flat" cmpd="sng" algn="ctr">
                      <a:solidFill>
                        <a:schemeClr val="accent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Processed audio dataset</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1080 samples, 119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5387665"/>
                  </a:ext>
                </a:extLst>
              </a:tr>
              <a:tr h="411009">
                <a:tc rowSpan="3">
                  <a:txBody>
                    <a:bodyPr/>
                    <a:lstStyle/>
                    <a:p>
                      <a:pPr marL="0" marR="0" lvl="0" algn="ctr">
                        <a:lnSpc>
                          <a:spcPct val="200000"/>
                        </a:lnSpc>
                        <a:spcBef>
                          <a:spcPts val="0"/>
                        </a:spcBef>
                        <a:spcAft>
                          <a:spcPts val="0"/>
                        </a:spcAft>
                      </a:pPr>
                      <a:r>
                        <a:rPr lang="en-US" sz="1200" b="1" cap="none" spc="0" dirty="0">
                          <a:solidFill>
                            <a:schemeClr val="tx1"/>
                          </a:solidFill>
                          <a:effectLst/>
                          <a:latin typeface="Times New Roman" panose="02020603050405020304" pitchFamily="18" charset="0"/>
                          <a:cs typeface="Times New Roman" panose="02020603050405020304" pitchFamily="18" charset="0"/>
                        </a:rPr>
                        <a:t>Data Transformation</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accent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Class label dataset</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976 rows x 2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4027020224"/>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a:solidFill>
                            <a:schemeClr val="tx1"/>
                          </a:solidFill>
                          <a:effectLst/>
                          <a:latin typeface="Times New Roman" panose="02020603050405020304" pitchFamily="18" charset="0"/>
                          <a:cs typeface="Times New Roman" panose="02020603050405020304" pitchFamily="18" charset="0"/>
                        </a:rPr>
                        <a:t>MFCC feature dataset</a:t>
                      </a:r>
                      <a:endParaRPr lang="en-US" sz="12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1080 rows x 2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140572452"/>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Padded dataset</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1080 rows x 3980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32837033"/>
                  </a:ext>
                </a:extLst>
              </a:tr>
              <a:tr h="411009">
                <a:tc rowSpan="3">
                  <a:txBody>
                    <a:bodyPr/>
                    <a:lstStyle/>
                    <a:p>
                      <a:pPr marL="0" marR="0" lvl="0" algn="ctr">
                        <a:lnSpc>
                          <a:spcPct val="200000"/>
                        </a:lnSpc>
                        <a:spcBef>
                          <a:spcPts val="0"/>
                        </a:spcBef>
                        <a:spcAft>
                          <a:spcPts val="0"/>
                        </a:spcAft>
                      </a:pPr>
                      <a:r>
                        <a:rPr lang="en-US" sz="1200" b="1" cap="none" spc="0" dirty="0">
                          <a:solidFill>
                            <a:schemeClr val="tx1"/>
                          </a:solidFill>
                          <a:effectLst/>
                          <a:latin typeface="Times New Roman" panose="02020603050405020304" pitchFamily="18" charset="0"/>
                          <a:cs typeface="Times New Roman" panose="02020603050405020304" pitchFamily="18" charset="0"/>
                        </a:rPr>
                        <a:t>Data preparation</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accent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a:solidFill>
                            <a:schemeClr val="tx1"/>
                          </a:solidFill>
                          <a:effectLst/>
                          <a:latin typeface="Times New Roman" panose="02020603050405020304" pitchFamily="18" charset="0"/>
                          <a:cs typeface="Times New Roman" panose="02020603050405020304" pitchFamily="18" charset="0"/>
                        </a:rPr>
                        <a:t>Training set</a:t>
                      </a:r>
                      <a:endParaRPr lang="en-US" sz="12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648 rows x 3980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noFill/>
                      <a:prstDash val="solid"/>
                    </a:lnB>
                    <a:solidFill>
                      <a:schemeClr val="bg1">
                        <a:lumMod val="95000"/>
                      </a:schemeClr>
                    </a:solidFill>
                  </a:tcPr>
                </a:tc>
                <a:extLst>
                  <a:ext uri="{0D108BD9-81ED-4DB2-BD59-A6C34878D82A}">
                    <a16:rowId xmlns:a16="http://schemas.microsoft.com/office/drawing/2014/main" val="574495312"/>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Testing set</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mpd="sng">
                      <a:noFill/>
                      <a:prstDash val="soli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216 rows x 3980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829119024"/>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a:solidFill>
                            <a:schemeClr val="tx1"/>
                          </a:solidFill>
                          <a:effectLst/>
                          <a:latin typeface="Times New Roman" panose="02020603050405020304" pitchFamily="18" charset="0"/>
                          <a:cs typeface="Times New Roman" panose="02020603050405020304" pitchFamily="18" charset="0"/>
                        </a:rPr>
                        <a:t>Validation set</a:t>
                      </a:r>
                      <a:endParaRPr lang="en-US" sz="12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216 rows x 3980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5325607"/>
                  </a:ext>
                </a:extLst>
              </a:tr>
            </a:tbl>
          </a:graphicData>
        </a:graphic>
      </p:graphicFrame>
      <p:sp>
        <p:nvSpPr>
          <p:cNvPr id="15" name="Title 1">
            <a:extLst>
              <a:ext uri="{FF2B5EF4-FFF2-40B4-BE49-F238E27FC236}">
                <a16:creationId xmlns:a16="http://schemas.microsoft.com/office/drawing/2014/main" id="{47A37EBA-D926-B534-706C-BB3FB2FD914B}"/>
              </a:ext>
            </a:extLst>
          </p:cNvPr>
          <p:cNvSpPr txBox="1">
            <a:spLocks/>
          </p:cNvSpPr>
          <p:nvPr/>
        </p:nvSpPr>
        <p:spPr>
          <a:xfrm>
            <a:off x="547077" y="1150998"/>
            <a:ext cx="3352904" cy="54509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dirty="0"/>
              <a:t>Big data Statistics</a:t>
            </a:r>
          </a:p>
        </p:txBody>
      </p:sp>
      <p:graphicFrame>
        <p:nvGraphicFramePr>
          <p:cNvPr id="16" name="Table 15">
            <a:extLst>
              <a:ext uri="{FF2B5EF4-FFF2-40B4-BE49-F238E27FC236}">
                <a16:creationId xmlns:a16="http://schemas.microsoft.com/office/drawing/2014/main" id="{BF089175-A6A4-D0A5-4D1F-8EE5DDFFAD7D}"/>
              </a:ext>
            </a:extLst>
          </p:cNvPr>
          <p:cNvGraphicFramePr>
            <a:graphicFrameLocks noGrp="1"/>
          </p:cNvGraphicFramePr>
          <p:nvPr>
            <p:extLst>
              <p:ext uri="{D42A27DB-BD31-4B8C-83A1-F6EECF244321}">
                <p14:modId xmlns:p14="http://schemas.microsoft.com/office/powerpoint/2010/main" val="907504839"/>
              </p:ext>
            </p:extLst>
          </p:nvPr>
        </p:nvGraphicFramePr>
        <p:xfrm>
          <a:off x="6960254" y="1846383"/>
          <a:ext cx="4724254" cy="4644453"/>
        </p:xfrm>
        <a:graphic>
          <a:graphicData uri="http://schemas.openxmlformats.org/drawingml/2006/table">
            <a:tbl>
              <a:tblPr firstRow="1" firstCol="1" bandRow="1">
                <a:solidFill>
                  <a:schemeClr val="bg1">
                    <a:lumMod val="95000"/>
                  </a:schemeClr>
                </a:solidFill>
                <a:tableStyleId>{5C22544A-7EE6-4342-B048-85BDC9FD1C3A}</a:tableStyleId>
              </a:tblPr>
              <a:tblGrid>
                <a:gridCol w="2138886">
                  <a:extLst>
                    <a:ext uri="{9D8B030D-6E8A-4147-A177-3AD203B41FA5}">
                      <a16:colId xmlns:a16="http://schemas.microsoft.com/office/drawing/2014/main" val="1554535213"/>
                    </a:ext>
                  </a:extLst>
                </a:gridCol>
                <a:gridCol w="2585368">
                  <a:extLst>
                    <a:ext uri="{9D8B030D-6E8A-4147-A177-3AD203B41FA5}">
                      <a16:colId xmlns:a16="http://schemas.microsoft.com/office/drawing/2014/main" val="898463360"/>
                    </a:ext>
                  </a:extLst>
                </a:gridCol>
              </a:tblGrid>
              <a:tr h="411009">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Dataset</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Statistics</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8949822"/>
                  </a:ext>
                </a:extLst>
              </a:tr>
              <a:tr h="411009">
                <a:tc>
                  <a:txBody>
                    <a:bodyPr/>
                    <a:lstStyle/>
                    <a:p>
                      <a:pPr marL="0" marR="0" lvl="0" algn="ctr">
                        <a:lnSpc>
                          <a:spcPct val="200000"/>
                        </a:lnSpc>
                        <a:spcBef>
                          <a:spcPts val="0"/>
                        </a:spcBef>
                        <a:spcAft>
                          <a:spcPts val="0"/>
                        </a:spcAft>
                      </a:pP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solidFill>
                      <a:schemeClr val="bg1">
                        <a:lumMod val="95000"/>
                      </a:schemeClr>
                    </a:solidFill>
                  </a:tcPr>
                </a:tc>
                <a:tc>
                  <a:txBody>
                    <a:bodyPr/>
                    <a:lstStyle/>
                    <a:p>
                      <a:pPr marL="0" marR="0" lvl="0" algn="ctr">
                        <a:lnSpc>
                          <a:spcPct val="200000"/>
                        </a:lnSpc>
                        <a:spcBef>
                          <a:spcPts val="0"/>
                        </a:spcBef>
                        <a:spcAft>
                          <a:spcPts val="0"/>
                        </a:spcAft>
                      </a:pP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solidFill>
                      <a:schemeClr val="bg1">
                        <a:lumMod val="95000"/>
                      </a:schemeClr>
                    </a:solidFill>
                  </a:tcPr>
                </a:tc>
                <a:extLst>
                  <a:ext uri="{0D108BD9-81ED-4DB2-BD59-A6C34878D82A}">
                    <a16:rowId xmlns:a16="http://schemas.microsoft.com/office/drawing/2014/main" val="1442781012"/>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Skin Disease</a:t>
                      </a: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259 samples, 1.5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4256269593"/>
                  </a:ext>
                </a:extLst>
              </a:tr>
              <a:tr h="411009">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59137052"/>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Processed image dataset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259 samples, 1.5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5387665"/>
                  </a:ext>
                </a:extLst>
              </a:tr>
              <a:tr h="411009">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4027020224"/>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Feature dataset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259 rows x 2028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140572452"/>
                  </a:ext>
                </a:extLst>
              </a:tr>
              <a:tr h="411009">
                <a:tc>
                  <a:txBody>
                    <a:bodyPr/>
                    <a:lstStyle/>
                    <a:p>
                      <a:pPr marL="0" marR="0" lvl="0" algn="ctr">
                        <a:lnSpc>
                          <a:spcPct val="200000"/>
                        </a:lnSpc>
                        <a:spcBef>
                          <a:spcPts val="0"/>
                        </a:spcBef>
                        <a:spcAft>
                          <a:spcPts val="0"/>
                        </a:spcAft>
                      </a:pP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32837033"/>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Training 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155 rows x 2028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noFill/>
                      <a:prstDash val="solid"/>
                    </a:lnB>
                    <a:solidFill>
                      <a:schemeClr val="bg1">
                        <a:lumMod val="95000"/>
                      </a:schemeClr>
                    </a:solidFill>
                  </a:tcPr>
                </a:tc>
                <a:extLst>
                  <a:ext uri="{0D108BD9-81ED-4DB2-BD59-A6C34878D82A}">
                    <a16:rowId xmlns:a16="http://schemas.microsoft.com/office/drawing/2014/main" val="574495312"/>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Testing 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mpd="sng">
                      <a:noFill/>
                      <a:prstDash val="soli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52 rows x 2028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829119024"/>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Validation 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52 rows x 2028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5325607"/>
                  </a:ext>
                </a:extLst>
              </a:tr>
            </a:tbl>
          </a:graphicData>
        </a:graphic>
      </p:graphicFrame>
    </p:spTree>
    <p:extLst>
      <p:ext uri="{BB962C8B-B14F-4D97-AF65-F5344CB8AC3E}">
        <p14:creationId xmlns:p14="http://schemas.microsoft.com/office/powerpoint/2010/main" val="1966913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85A19-D960-C18A-B81C-66C337839D0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E35AD217-37C7-3E5B-5DA5-A5300B244C9E}"/>
              </a:ext>
            </a:extLst>
          </p:cNvPr>
          <p:cNvSpPr>
            <a:spLocks noGrp="1"/>
          </p:cNvSpPr>
          <p:nvPr>
            <p:ph type="title"/>
          </p:nvPr>
        </p:nvSpPr>
        <p:spPr>
          <a:xfrm>
            <a:off x="6957213" y="479768"/>
            <a:ext cx="5234787" cy="687334"/>
          </a:xfrm>
        </p:spPr>
        <p:txBody>
          <a:bodyPr/>
          <a:lstStyle/>
          <a:p>
            <a:r>
              <a:rPr lang="en-US" sz="3600" dirty="0"/>
              <a:t>Data Analytics Results:</a:t>
            </a:r>
            <a:br>
              <a:rPr lang="en-US" sz="3600" dirty="0"/>
            </a:br>
            <a:r>
              <a:rPr lang="en-US" sz="3600" dirty="0"/>
              <a:t>Audio</a:t>
            </a:r>
          </a:p>
        </p:txBody>
      </p:sp>
      <p:sp>
        <p:nvSpPr>
          <p:cNvPr id="3" name="Slide Number Placeholder 2">
            <a:extLst>
              <a:ext uri="{FF2B5EF4-FFF2-40B4-BE49-F238E27FC236}">
                <a16:creationId xmlns:a16="http://schemas.microsoft.com/office/drawing/2014/main" id="{32B46B55-66DF-189A-AB94-4724BF4562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14</a:t>
            </a:fld>
            <a:endParaRPr lang="en-US" dirty="0"/>
          </a:p>
        </p:txBody>
      </p:sp>
      <p:pic>
        <p:nvPicPr>
          <p:cNvPr id="6" name="Picture 5">
            <a:extLst>
              <a:ext uri="{FF2B5EF4-FFF2-40B4-BE49-F238E27FC236}">
                <a16:creationId xmlns:a16="http://schemas.microsoft.com/office/drawing/2014/main" id="{85C923EE-DE00-67B3-8C80-8E1E2BA6289E}"/>
              </a:ext>
            </a:extLst>
          </p:cNvPr>
          <p:cNvPicPr>
            <a:picLocks noChangeAspect="1"/>
          </p:cNvPicPr>
          <p:nvPr/>
        </p:nvPicPr>
        <p:blipFill>
          <a:blip r:embed="rId3"/>
          <a:stretch>
            <a:fillRect/>
          </a:stretch>
        </p:blipFill>
        <p:spPr>
          <a:xfrm>
            <a:off x="3757638" y="1223604"/>
            <a:ext cx="3271908" cy="2575637"/>
          </a:xfrm>
          <a:prstGeom prst="rect">
            <a:avLst/>
          </a:prstGeom>
        </p:spPr>
      </p:pic>
      <p:pic>
        <p:nvPicPr>
          <p:cNvPr id="9" name="Picture 8">
            <a:extLst>
              <a:ext uri="{FF2B5EF4-FFF2-40B4-BE49-F238E27FC236}">
                <a16:creationId xmlns:a16="http://schemas.microsoft.com/office/drawing/2014/main" id="{A79A6B20-1667-9B95-EB11-5CDB6CC28D06}"/>
              </a:ext>
            </a:extLst>
          </p:cNvPr>
          <p:cNvPicPr>
            <a:picLocks noChangeAspect="1"/>
          </p:cNvPicPr>
          <p:nvPr/>
        </p:nvPicPr>
        <p:blipFill>
          <a:blip r:embed="rId4"/>
          <a:stretch>
            <a:fillRect/>
          </a:stretch>
        </p:blipFill>
        <p:spPr>
          <a:xfrm>
            <a:off x="295329" y="4346577"/>
            <a:ext cx="5199130" cy="2297193"/>
          </a:xfrm>
          <a:prstGeom prst="rect">
            <a:avLst/>
          </a:prstGeom>
        </p:spPr>
      </p:pic>
      <p:pic>
        <p:nvPicPr>
          <p:cNvPr id="11" name="Picture 10">
            <a:extLst>
              <a:ext uri="{FF2B5EF4-FFF2-40B4-BE49-F238E27FC236}">
                <a16:creationId xmlns:a16="http://schemas.microsoft.com/office/drawing/2014/main" id="{6E9C0EC9-083A-A898-AB65-608A34481652}"/>
              </a:ext>
            </a:extLst>
          </p:cNvPr>
          <p:cNvPicPr>
            <a:picLocks noChangeAspect="1"/>
          </p:cNvPicPr>
          <p:nvPr/>
        </p:nvPicPr>
        <p:blipFill>
          <a:blip r:embed="rId5"/>
          <a:stretch>
            <a:fillRect/>
          </a:stretch>
        </p:blipFill>
        <p:spPr>
          <a:xfrm>
            <a:off x="6778239" y="3883632"/>
            <a:ext cx="4834486" cy="2676960"/>
          </a:xfrm>
          <a:prstGeom prst="rect">
            <a:avLst/>
          </a:prstGeom>
        </p:spPr>
      </p:pic>
      <p:pic>
        <p:nvPicPr>
          <p:cNvPr id="14" name="Picture 13">
            <a:extLst>
              <a:ext uri="{FF2B5EF4-FFF2-40B4-BE49-F238E27FC236}">
                <a16:creationId xmlns:a16="http://schemas.microsoft.com/office/drawing/2014/main" id="{22E2AE95-4745-5C87-BD82-7E9A4A7DD26B}"/>
              </a:ext>
            </a:extLst>
          </p:cNvPr>
          <p:cNvPicPr>
            <a:picLocks noChangeAspect="1"/>
          </p:cNvPicPr>
          <p:nvPr/>
        </p:nvPicPr>
        <p:blipFill>
          <a:blip r:embed="rId6"/>
          <a:stretch>
            <a:fillRect/>
          </a:stretch>
        </p:blipFill>
        <p:spPr>
          <a:xfrm>
            <a:off x="295329" y="1136742"/>
            <a:ext cx="2894593" cy="1786255"/>
          </a:xfrm>
          <a:prstGeom prst="rect">
            <a:avLst/>
          </a:prstGeom>
        </p:spPr>
      </p:pic>
      <p:pic>
        <p:nvPicPr>
          <p:cNvPr id="4" name="Picture 3">
            <a:extLst>
              <a:ext uri="{FF2B5EF4-FFF2-40B4-BE49-F238E27FC236}">
                <a16:creationId xmlns:a16="http://schemas.microsoft.com/office/drawing/2014/main" id="{2BEA0F05-821E-3482-1780-E344544CFFB2}"/>
              </a:ext>
            </a:extLst>
          </p:cNvPr>
          <p:cNvPicPr>
            <a:picLocks noChangeAspect="1"/>
          </p:cNvPicPr>
          <p:nvPr/>
        </p:nvPicPr>
        <p:blipFill>
          <a:blip r:embed="rId7"/>
          <a:stretch>
            <a:fillRect/>
          </a:stretch>
        </p:blipFill>
        <p:spPr>
          <a:xfrm>
            <a:off x="7529452" y="1809085"/>
            <a:ext cx="4248181" cy="790581"/>
          </a:xfrm>
          <a:prstGeom prst="rect">
            <a:avLst/>
          </a:prstGeom>
        </p:spPr>
      </p:pic>
    </p:spTree>
    <p:extLst>
      <p:ext uri="{BB962C8B-B14F-4D97-AF65-F5344CB8AC3E}">
        <p14:creationId xmlns:p14="http://schemas.microsoft.com/office/powerpoint/2010/main" val="119246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8785A-DEC7-99FE-4B3C-D4009A2E1BF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761D6DE-7478-0547-C4F6-9CF18CF3C726}"/>
              </a:ext>
            </a:extLst>
          </p:cNvPr>
          <p:cNvSpPr>
            <a:spLocks noGrp="1"/>
          </p:cNvSpPr>
          <p:nvPr>
            <p:ph type="title"/>
          </p:nvPr>
        </p:nvSpPr>
        <p:spPr>
          <a:xfrm>
            <a:off x="294572" y="66782"/>
            <a:ext cx="5736358" cy="1062645"/>
          </a:xfrm>
        </p:spPr>
        <p:txBody>
          <a:bodyPr/>
          <a:lstStyle/>
          <a:p>
            <a:r>
              <a:rPr lang="en-US" sz="3600" dirty="0"/>
              <a:t>Data Analytics Results: Image</a:t>
            </a:r>
          </a:p>
        </p:txBody>
      </p:sp>
      <p:sp>
        <p:nvSpPr>
          <p:cNvPr id="3" name="Slide Number Placeholder 2">
            <a:extLst>
              <a:ext uri="{FF2B5EF4-FFF2-40B4-BE49-F238E27FC236}">
                <a16:creationId xmlns:a16="http://schemas.microsoft.com/office/drawing/2014/main" id="{2D6838AD-D9C1-4A8E-3195-34EB4BB4B247}"/>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15</a:t>
            </a:fld>
            <a:endParaRPr lang="en-US" dirty="0"/>
          </a:p>
        </p:txBody>
      </p:sp>
      <p:pic>
        <p:nvPicPr>
          <p:cNvPr id="11" name="Picture 10">
            <a:extLst>
              <a:ext uri="{FF2B5EF4-FFF2-40B4-BE49-F238E27FC236}">
                <a16:creationId xmlns:a16="http://schemas.microsoft.com/office/drawing/2014/main" id="{5B4FE440-9FA1-7408-5F02-6C73875EC16D}"/>
              </a:ext>
            </a:extLst>
          </p:cNvPr>
          <p:cNvPicPr>
            <a:picLocks noChangeAspect="1"/>
          </p:cNvPicPr>
          <p:nvPr/>
        </p:nvPicPr>
        <p:blipFill>
          <a:blip r:embed="rId3"/>
          <a:stretch>
            <a:fillRect/>
          </a:stretch>
        </p:blipFill>
        <p:spPr>
          <a:xfrm>
            <a:off x="294573" y="1296075"/>
            <a:ext cx="4029075" cy="2536819"/>
          </a:xfrm>
          <a:prstGeom prst="rect">
            <a:avLst/>
          </a:prstGeom>
        </p:spPr>
      </p:pic>
      <p:pic>
        <p:nvPicPr>
          <p:cNvPr id="13" name="Picture 12">
            <a:extLst>
              <a:ext uri="{FF2B5EF4-FFF2-40B4-BE49-F238E27FC236}">
                <a16:creationId xmlns:a16="http://schemas.microsoft.com/office/drawing/2014/main" id="{C49C0CED-E5FB-5268-6376-3225A6A7A4A8}"/>
              </a:ext>
            </a:extLst>
          </p:cNvPr>
          <p:cNvPicPr>
            <a:picLocks noChangeAspect="1"/>
          </p:cNvPicPr>
          <p:nvPr/>
        </p:nvPicPr>
        <p:blipFill>
          <a:blip r:embed="rId4"/>
          <a:stretch>
            <a:fillRect/>
          </a:stretch>
        </p:blipFill>
        <p:spPr>
          <a:xfrm>
            <a:off x="294572" y="4166190"/>
            <a:ext cx="4029076" cy="2535525"/>
          </a:xfrm>
          <a:prstGeom prst="rect">
            <a:avLst/>
          </a:prstGeom>
        </p:spPr>
      </p:pic>
      <p:pic>
        <p:nvPicPr>
          <p:cNvPr id="15" name="Picture 14">
            <a:extLst>
              <a:ext uri="{FF2B5EF4-FFF2-40B4-BE49-F238E27FC236}">
                <a16:creationId xmlns:a16="http://schemas.microsoft.com/office/drawing/2014/main" id="{433C835C-7463-843B-D2B3-400DCFB37090}"/>
              </a:ext>
            </a:extLst>
          </p:cNvPr>
          <p:cNvPicPr>
            <a:picLocks noChangeAspect="1"/>
          </p:cNvPicPr>
          <p:nvPr/>
        </p:nvPicPr>
        <p:blipFill>
          <a:blip r:embed="rId5"/>
          <a:stretch>
            <a:fillRect/>
          </a:stretch>
        </p:blipFill>
        <p:spPr>
          <a:xfrm>
            <a:off x="4854298" y="2568389"/>
            <a:ext cx="6928574" cy="4133326"/>
          </a:xfrm>
          <a:prstGeom prst="rect">
            <a:avLst/>
          </a:prstGeom>
        </p:spPr>
      </p:pic>
      <p:pic>
        <p:nvPicPr>
          <p:cNvPr id="17" name="Picture 16">
            <a:extLst>
              <a:ext uri="{FF2B5EF4-FFF2-40B4-BE49-F238E27FC236}">
                <a16:creationId xmlns:a16="http://schemas.microsoft.com/office/drawing/2014/main" id="{9814ABAB-7C00-3E37-7A7E-69E911BF7B31}"/>
              </a:ext>
            </a:extLst>
          </p:cNvPr>
          <p:cNvPicPr>
            <a:picLocks noChangeAspect="1"/>
          </p:cNvPicPr>
          <p:nvPr/>
        </p:nvPicPr>
        <p:blipFill>
          <a:blip r:embed="rId6"/>
          <a:stretch>
            <a:fillRect/>
          </a:stretch>
        </p:blipFill>
        <p:spPr>
          <a:xfrm>
            <a:off x="6338980" y="156285"/>
            <a:ext cx="5443892" cy="2275782"/>
          </a:xfrm>
          <a:prstGeom prst="rect">
            <a:avLst/>
          </a:prstGeom>
        </p:spPr>
      </p:pic>
    </p:spTree>
    <p:extLst>
      <p:ext uri="{BB962C8B-B14F-4D97-AF65-F5344CB8AC3E}">
        <p14:creationId xmlns:p14="http://schemas.microsoft.com/office/powerpoint/2010/main" val="2774902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3191744" y="288970"/>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3191744" y="1144320"/>
            <a:ext cx="1910917" cy="478997"/>
          </a:xfrm>
        </p:spPr>
        <p:txBody>
          <a:bodyPr/>
          <a:lstStyle/>
          <a:p>
            <a:r>
              <a:rPr lang="en-US" cap="none" dirty="0">
                <a:latin typeface="Abadi" panose="020B0604020104020204" pitchFamily="34" charset="0"/>
              </a:rPr>
              <a:t>DenseNet</a:t>
            </a:r>
          </a:p>
        </p:txBody>
      </p:sp>
      <p:sp>
        <p:nvSpPr>
          <p:cNvPr id="2" name="TextBox 1">
            <a:extLst>
              <a:ext uri="{FF2B5EF4-FFF2-40B4-BE49-F238E27FC236}">
                <a16:creationId xmlns:a16="http://schemas.microsoft.com/office/drawing/2014/main" id="{0ED72549-3116-00EF-46E6-9FBCD461880B}"/>
              </a:ext>
            </a:extLst>
          </p:cNvPr>
          <p:cNvSpPr txBox="1"/>
          <p:nvPr/>
        </p:nvSpPr>
        <p:spPr>
          <a:xfrm>
            <a:off x="3434992" y="1750585"/>
            <a:ext cx="8066927" cy="1754326"/>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Dense Convolutional Network (DenseNet):</a:t>
            </a:r>
          </a:p>
          <a:p>
            <a:pPr marL="285750" indent="-285750">
              <a:spcBef>
                <a:spcPts val="0"/>
              </a:spcBef>
              <a:spcAft>
                <a:spcPts val="0"/>
              </a:spcAft>
              <a:buFont typeface="Arial" panose="020B0604020202020204" pitchFamily="34" charset="0"/>
              <a:buChar char="•"/>
            </a:pPr>
            <a:r>
              <a:rPr lang="en-US" sz="1800" dirty="0">
                <a:solidFill>
                  <a:srgbClr val="0E101A"/>
                </a:solidFill>
                <a:effectLst/>
              </a:rPr>
              <a:t>A densely connected CNN architecture where each layer is connected to every other layer in a feed-forward fashion.</a:t>
            </a:r>
          </a:p>
          <a:p>
            <a:pPr marL="285750" indent="-285750">
              <a:spcBef>
                <a:spcPts val="0"/>
              </a:spcBef>
              <a:spcAft>
                <a:spcPts val="0"/>
              </a:spcAft>
              <a:buFont typeface="Arial" panose="020B0604020202020204" pitchFamily="34" charset="0"/>
              <a:buChar char="•"/>
            </a:pPr>
            <a:r>
              <a:rPr lang="en-US" sz="1800" dirty="0">
                <a:solidFill>
                  <a:srgbClr val="0E101A"/>
                </a:solidFill>
                <a:effectLst/>
              </a:rPr>
              <a:t>This connectivity pattern enhances feature propagation resulting in solid feature learning.</a:t>
            </a:r>
          </a:p>
          <a:p>
            <a:endParaRPr lang="en-US" dirty="0"/>
          </a:p>
        </p:txBody>
      </p:sp>
      <p:pic>
        <p:nvPicPr>
          <p:cNvPr id="5" name="Picture 4" descr="A diagram of different colored squares&#10;&#10;Description automatically generated">
            <a:extLst>
              <a:ext uri="{FF2B5EF4-FFF2-40B4-BE49-F238E27FC236}">
                <a16:creationId xmlns:a16="http://schemas.microsoft.com/office/drawing/2014/main" id="{00953675-82F3-9B55-3C2B-25B4C55915F2}"/>
              </a:ext>
            </a:extLst>
          </p:cNvPr>
          <p:cNvPicPr>
            <a:picLocks noChangeAspect="1"/>
          </p:cNvPicPr>
          <p:nvPr/>
        </p:nvPicPr>
        <p:blipFill>
          <a:blip r:embed="rId3"/>
          <a:stretch>
            <a:fillRect/>
          </a:stretch>
        </p:blipFill>
        <p:spPr>
          <a:xfrm>
            <a:off x="821184" y="3289401"/>
            <a:ext cx="9429750" cy="3268980"/>
          </a:xfrm>
          <a:prstGeom prst="rect">
            <a:avLst/>
          </a:prstGeom>
        </p:spPr>
      </p:pic>
    </p:spTree>
    <p:extLst>
      <p:ext uri="{BB962C8B-B14F-4D97-AF65-F5344CB8AC3E}">
        <p14:creationId xmlns:p14="http://schemas.microsoft.com/office/powerpoint/2010/main" val="1096717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A976418-1ED7-B75F-F1DE-7863BEBE0886}"/>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9AFEE97B-5009-9CA4-5668-FF23523D797D}"/>
              </a:ext>
            </a:extLst>
          </p:cNvPr>
          <p:cNvSpPr>
            <a:spLocks noGrp="1"/>
          </p:cNvSpPr>
          <p:nvPr>
            <p:ph type="title"/>
          </p:nvPr>
        </p:nvSpPr>
        <p:spPr>
          <a:xfrm>
            <a:off x="3158598" y="135806"/>
            <a:ext cx="5808512" cy="795113"/>
          </a:xfrm>
        </p:spPr>
        <p:txBody>
          <a:bodyPr anchor="b"/>
          <a:lstStyle/>
          <a:p>
            <a:r>
              <a:rPr lang="en-US" dirty="0"/>
              <a:t>Proposed Models</a:t>
            </a:r>
          </a:p>
        </p:txBody>
      </p:sp>
      <p:sp>
        <p:nvSpPr>
          <p:cNvPr id="15" name="Text Placeholder 14">
            <a:extLst>
              <a:ext uri="{FF2B5EF4-FFF2-40B4-BE49-F238E27FC236}">
                <a16:creationId xmlns:a16="http://schemas.microsoft.com/office/drawing/2014/main" id="{C762BFD8-B654-697B-A5FA-EFB0EA651149}"/>
              </a:ext>
            </a:extLst>
          </p:cNvPr>
          <p:cNvSpPr>
            <a:spLocks noGrp="1"/>
          </p:cNvSpPr>
          <p:nvPr>
            <p:ph type="body" sz="quarter" idx="13"/>
          </p:nvPr>
        </p:nvSpPr>
        <p:spPr>
          <a:xfrm>
            <a:off x="3191744" y="1180280"/>
            <a:ext cx="2217524" cy="478997"/>
          </a:xfrm>
        </p:spPr>
        <p:txBody>
          <a:bodyPr/>
          <a:lstStyle/>
          <a:p>
            <a:r>
              <a:rPr lang="en-US" cap="none" dirty="0">
                <a:latin typeface="Abadi" panose="020B0604020104020204" pitchFamily="34" charset="0"/>
              </a:rPr>
              <a:t>DenseNet</a:t>
            </a:r>
          </a:p>
        </p:txBody>
      </p:sp>
      <p:pic>
        <p:nvPicPr>
          <p:cNvPr id="7" name="Picture 6">
            <a:extLst>
              <a:ext uri="{FF2B5EF4-FFF2-40B4-BE49-F238E27FC236}">
                <a16:creationId xmlns:a16="http://schemas.microsoft.com/office/drawing/2014/main" id="{F13D6DF7-707B-2FD9-1441-FAD50D391298}"/>
              </a:ext>
            </a:extLst>
          </p:cNvPr>
          <p:cNvPicPr>
            <a:picLocks noChangeAspect="1"/>
          </p:cNvPicPr>
          <p:nvPr/>
        </p:nvPicPr>
        <p:blipFill rotWithShape="1">
          <a:blip r:embed="rId3"/>
          <a:srcRect t="4162"/>
          <a:stretch/>
        </p:blipFill>
        <p:spPr>
          <a:xfrm>
            <a:off x="389556" y="1180280"/>
            <a:ext cx="5019712" cy="5504561"/>
          </a:xfrm>
          <a:prstGeom prst="rect">
            <a:avLst/>
          </a:prstGeom>
        </p:spPr>
      </p:pic>
      <p:pic>
        <p:nvPicPr>
          <p:cNvPr id="9" name="Picture 8">
            <a:extLst>
              <a:ext uri="{FF2B5EF4-FFF2-40B4-BE49-F238E27FC236}">
                <a16:creationId xmlns:a16="http://schemas.microsoft.com/office/drawing/2014/main" id="{1FDD1C45-E06F-EDA0-8797-8F81298D39D6}"/>
              </a:ext>
            </a:extLst>
          </p:cNvPr>
          <p:cNvPicPr>
            <a:picLocks noChangeAspect="1"/>
          </p:cNvPicPr>
          <p:nvPr/>
        </p:nvPicPr>
        <p:blipFill>
          <a:blip r:embed="rId4"/>
          <a:stretch>
            <a:fillRect/>
          </a:stretch>
        </p:blipFill>
        <p:spPr>
          <a:xfrm>
            <a:off x="8859150" y="2738818"/>
            <a:ext cx="2466993" cy="1657362"/>
          </a:xfrm>
          <a:prstGeom prst="rect">
            <a:avLst/>
          </a:prstGeom>
        </p:spPr>
      </p:pic>
      <p:sp>
        <p:nvSpPr>
          <p:cNvPr id="10" name="Rectangle 9">
            <a:extLst>
              <a:ext uri="{FF2B5EF4-FFF2-40B4-BE49-F238E27FC236}">
                <a16:creationId xmlns:a16="http://schemas.microsoft.com/office/drawing/2014/main" id="{6ECDD793-8F12-24B3-98BC-AC7D111BFE98}"/>
              </a:ext>
            </a:extLst>
          </p:cNvPr>
          <p:cNvSpPr/>
          <p:nvPr/>
        </p:nvSpPr>
        <p:spPr>
          <a:xfrm>
            <a:off x="2583951" y="4947007"/>
            <a:ext cx="2217524" cy="595901"/>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TextBox 11">
            <a:extLst>
              <a:ext uri="{FF2B5EF4-FFF2-40B4-BE49-F238E27FC236}">
                <a16:creationId xmlns:a16="http://schemas.microsoft.com/office/drawing/2014/main" id="{BA31E004-FF6F-3423-3C0F-87F506D76A95}"/>
              </a:ext>
            </a:extLst>
          </p:cNvPr>
          <p:cNvSpPr txBox="1"/>
          <p:nvPr/>
        </p:nvSpPr>
        <p:spPr>
          <a:xfrm>
            <a:off x="5464736" y="5014124"/>
            <a:ext cx="2097830" cy="461665"/>
          </a:xfrm>
          <a:prstGeom prst="rect">
            <a:avLst/>
          </a:prstGeom>
          <a:noFill/>
        </p:spPr>
        <p:txBody>
          <a:bodyPr wrap="square" rtlCol="0">
            <a:spAutoFit/>
          </a:bodyPr>
          <a:lstStyle/>
          <a:p>
            <a:r>
              <a:rPr lang="en-US" sz="1200" b="1" dirty="0"/>
              <a:t>Output shape is 3 as total number of classes is 3</a:t>
            </a:r>
          </a:p>
        </p:txBody>
      </p:sp>
      <p:cxnSp>
        <p:nvCxnSpPr>
          <p:cNvPr id="14" name="Straight Arrow Connector 13">
            <a:extLst>
              <a:ext uri="{FF2B5EF4-FFF2-40B4-BE49-F238E27FC236}">
                <a16:creationId xmlns:a16="http://schemas.microsoft.com/office/drawing/2014/main" id="{E567F09B-BAE3-2EE7-0411-72AC4BD2FE46}"/>
              </a:ext>
            </a:extLst>
          </p:cNvPr>
          <p:cNvCxnSpPr>
            <a:cxnSpLocks/>
            <a:stCxn id="10" idx="3"/>
            <a:endCxn id="12" idx="1"/>
          </p:cNvCxnSpPr>
          <p:nvPr/>
        </p:nvCxnSpPr>
        <p:spPr>
          <a:xfrm flipV="1">
            <a:off x="4801475" y="5244957"/>
            <a:ext cx="663261"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AE634D7-704C-C21F-DC21-B1EEF8662EF2}"/>
              </a:ext>
            </a:extLst>
          </p:cNvPr>
          <p:cNvSpPr/>
          <p:nvPr/>
        </p:nvSpPr>
        <p:spPr>
          <a:xfrm>
            <a:off x="518845" y="3453518"/>
            <a:ext cx="2969231" cy="26199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4" name="TextBox 23">
            <a:extLst>
              <a:ext uri="{FF2B5EF4-FFF2-40B4-BE49-F238E27FC236}">
                <a16:creationId xmlns:a16="http://schemas.microsoft.com/office/drawing/2014/main" id="{03E993E6-AB1A-C734-8BD0-899B3B7F9072}"/>
              </a:ext>
            </a:extLst>
          </p:cNvPr>
          <p:cNvSpPr txBox="1"/>
          <p:nvPr/>
        </p:nvSpPr>
        <p:spPr>
          <a:xfrm>
            <a:off x="5500696" y="3429000"/>
            <a:ext cx="2097830" cy="276999"/>
          </a:xfrm>
          <a:prstGeom prst="rect">
            <a:avLst/>
          </a:prstGeom>
          <a:noFill/>
        </p:spPr>
        <p:txBody>
          <a:bodyPr wrap="square" rtlCol="0">
            <a:spAutoFit/>
          </a:bodyPr>
          <a:lstStyle/>
          <a:p>
            <a:r>
              <a:rPr lang="en-US" sz="1200" b="1" dirty="0"/>
              <a:t>Preventing overfitting</a:t>
            </a:r>
          </a:p>
        </p:txBody>
      </p:sp>
      <p:cxnSp>
        <p:nvCxnSpPr>
          <p:cNvPr id="26" name="Straight Arrow Connector 25">
            <a:extLst>
              <a:ext uri="{FF2B5EF4-FFF2-40B4-BE49-F238E27FC236}">
                <a16:creationId xmlns:a16="http://schemas.microsoft.com/office/drawing/2014/main" id="{07CE5610-1FCA-87A3-B01C-1A1069DC17E2}"/>
              </a:ext>
            </a:extLst>
          </p:cNvPr>
          <p:cNvCxnSpPr>
            <a:cxnSpLocks/>
          </p:cNvCxnSpPr>
          <p:nvPr/>
        </p:nvCxnSpPr>
        <p:spPr>
          <a:xfrm>
            <a:off x="3488076" y="3571907"/>
            <a:ext cx="1976660"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C3381AE-81DF-3E92-EDCE-1EA64D5F9C7E}"/>
              </a:ext>
            </a:extLst>
          </p:cNvPr>
          <p:cNvSpPr/>
          <p:nvPr/>
        </p:nvSpPr>
        <p:spPr>
          <a:xfrm>
            <a:off x="518845" y="1999861"/>
            <a:ext cx="2969231" cy="26199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A71B49BB-5ABE-8F1E-C194-943DCCA3C569}"/>
              </a:ext>
            </a:extLst>
          </p:cNvPr>
          <p:cNvCxnSpPr>
            <a:cxnSpLocks/>
          </p:cNvCxnSpPr>
          <p:nvPr/>
        </p:nvCxnSpPr>
        <p:spPr>
          <a:xfrm>
            <a:off x="3488076" y="2105408"/>
            <a:ext cx="1976660"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D88472-FCDC-846E-6DA7-498B2E30116D}"/>
              </a:ext>
            </a:extLst>
          </p:cNvPr>
          <p:cNvSpPr txBox="1"/>
          <p:nvPr/>
        </p:nvSpPr>
        <p:spPr>
          <a:xfrm>
            <a:off x="5500696" y="1874575"/>
            <a:ext cx="2877803" cy="461665"/>
          </a:xfrm>
          <a:prstGeom prst="rect">
            <a:avLst/>
          </a:prstGeom>
          <a:noFill/>
        </p:spPr>
        <p:txBody>
          <a:bodyPr wrap="square" rtlCol="0">
            <a:spAutoFit/>
          </a:bodyPr>
          <a:lstStyle/>
          <a:p>
            <a:r>
              <a:rPr lang="en-US" sz="1200" b="1" dirty="0"/>
              <a:t>“ReLU” Activation function to introduce non-linearity</a:t>
            </a:r>
          </a:p>
        </p:txBody>
      </p:sp>
      <p:sp>
        <p:nvSpPr>
          <p:cNvPr id="31" name="Text Placeholder 14">
            <a:extLst>
              <a:ext uri="{FF2B5EF4-FFF2-40B4-BE49-F238E27FC236}">
                <a16:creationId xmlns:a16="http://schemas.microsoft.com/office/drawing/2014/main" id="{52F8845C-4F3A-1EC9-AD93-E475D11FFED5}"/>
              </a:ext>
            </a:extLst>
          </p:cNvPr>
          <p:cNvSpPr txBox="1">
            <a:spLocks/>
          </p:cNvSpPr>
          <p:nvPr/>
        </p:nvSpPr>
        <p:spPr>
          <a:xfrm>
            <a:off x="-102837" y="612778"/>
            <a:ext cx="2217524" cy="478997"/>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buFont typeface="Arial" panose="020B0604020202020204" pitchFamily="34" charset="0"/>
              <a:buNone/>
              <a:defRPr sz="24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latin typeface="Abadi" panose="020B0604020104020204" pitchFamily="34" charset="0"/>
              </a:rPr>
              <a:t>DenseNet</a:t>
            </a:r>
          </a:p>
        </p:txBody>
      </p:sp>
    </p:spTree>
    <p:extLst>
      <p:ext uri="{BB962C8B-B14F-4D97-AF65-F5344CB8AC3E}">
        <p14:creationId xmlns:p14="http://schemas.microsoft.com/office/powerpoint/2010/main" val="325902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BA1F6C0-A5CF-EC6C-BCC9-7A1930E14235}"/>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2A52D529-25FD-095C-9F30-624FBD4DB851}"/>
              </a:ext>
            </a:extLst>
          </p:cNvPr>
          <p:cNvSpPr>
            <a:spLocks noGrp="1"/>
          </p:cNvSpPr>
          <p:nvPr>
            <p:ph type="title"/>
          </p:nvPr>
        </p:nvSpPr>
        <p:spPr>
          <a:xfrm>
            <a:off x="3191744" y="288970"/>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FC4B096B-C1C1-77BA-538B-2979F331C6AB}"/>
              </a:ext>
            </a:extLst>
          </p:cNvPr>
          <p:cNvSpPr>
            <a:spLocks noGrp="1"/>
          </p:cNvSpPr>
          <p:nvPr>
            <p:ph type="body" sz="quarter" idx="13"/>
          </p:nvPr>
        </p:nvSpPr>
        <p:spPr>
          <a:xfrm>
            <a:off x="3191744" y="1144320"/>
            <a:ext cx="1910917" cy="478997"/>
          </a:xfrm>
        </p:spPr>
        <p:txBody>
          <a:bodyPr/>
          <a:lstStyle/>
          <a:p>
            <a:r>
              <a:rPr lang="en-US" cap="none" dirty="0">
                <a:latin typeface="Abadi" panose="020B0604020104020204" pitchFamily="34" charset="0"/>
              </a:rPr>
              <a:t>ResNet</a:t>
            </a:r>
          </a:p>
        </p:txBody>
      </p:sp>
      <p:sp>
        <p:nvSpPr>
          <p:cNvPr id="2" name="TextBox 1">
            <a:extLst>
              <a:ext uri="{FF2B5EF4-FFF2-40B4-BE49-F238E27FC236}">
                <a16:creationId xmlns:a16="http://schemas.microsoft.com/office/drawing/2014/main" id="{543B77BB-2E43-E392-55F4-825BAAF9756A}"/>
              </a:ext>
            </a:extLst>
          </p:cNvPr>
          <p:cNvSpPr txBox="1"/>
          <p:nvPr/>
        </p:nvSpPr>
        <p:spPr>
          <a:xfrm>
            <a:off x="3434992" y="1750585"/>
            <a:ext cx="8066927" cy="923330"/>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Residual Network (ResNet):</a:t>
            </a:r>
          </a:p>
          <a:p>
            <a:pPr marL="285750" indent="-285750">
              <a:spcBef>
                <a:spcPts val="0"/>
              </a:spcBef>
              <a:spcAft>
                <a:spcPts val="0"/>
              </a:spcAft>
              <a:buFont typeface="Arial" panose="020B0604020202020204" pitchFamily="34" charset="0"/>
              <a:buChar char="•"/>
            </a:pPr>
            <a:r>
              <a:rPr lang="en-US" sz="1800" dirty="0">
                <a:solidFill>
                  <a:srgbClr val="0E101A"/>
                </a:solidFill>
                <a:effectLst/>
              </a:rPr>
              <a:t>A deep neural network architecture known for effectively handling deep networks.</a:t>
            </a:r>
          </a:p>
          <a:p>
            <a:pPr marL="285750" indent="-285750">
              <a:spcBef>
                <a:spcPts val="0"/>
              </a:spcBef>
              <a:spcAft>
                <a:spcPts val="0"/>
              </a:spcAft>
              <a:buFont typeface="Arial" panose="020B0604020202020204" pitchFamily="34" charset="0"/>
              <a:buChar char="•"/>
            </a:pPr>
            <a:r>
              <a:rPr lang="en-US" sz="1800" dirty="0">
                <a:solidFill>
                  <a:srgbClr val="0E101A"/>
                </a:solidFill>
                <a:effectLst/>
              </a:rPr>
              <a:t>Its residual blocks help alleviate the vanishing gradient problem.</a:t>
            </a:r>
          </a:p>
        </p:txBody>
      </p:sp>
      <p:pic>
        <p:nvPicPr>
          <p:cNvPr id="4" name="Picture 3">
            <a:extLst>
              <a:ext uri="{FF2B5EF4-FFF2-40B4-BE49-F238E27FC236}">
                <a16:creationId xmlns:a16="http://schemas.microsoft.com/office/drawing/2014/main" id="{84E3E14C-66C7-A977-9E4B-31E00EE4E9E3}"/>
              </a:ext>
            </a:extLst>
          </p:cNvPr>
          <p:cNvPicPr>
            <a:picLocks noChangeAspect="1"/>
          </p:cNvPicPr>
          <p:nvPr/>
        </p:nvPicPr>
        <p:blipFill>
          <a:blip r:embed="rId3"/>
          <a:stretch>
            <a:fillRect/>
          </a:stretch>
        </p:blipFill>
        <p:spPr>
          <a:xfrm>
            <a:off x="358667" y="2854253"/>
            <a:ext cx="5114962" cy="3714777"/>
          </a:xfrm>
          <a:prstGeom prst="rect">
            <a:avLst/>
          </a:prstGeom>
        </p:spPr>
      </p:pic>
      <p:sp>
        <p:nvSpPr>
          <p:cNvPr id="6" name="Rectangle 5">
            <a:extLst>
              <a:ext uri="{FF2B5EF4-FFF2-40B4-BE49-F238E27FC236}">
                <a16:creationId xmlns:a16="http://schemas.microsoft.com/office/drawing/2014/main" id="{469B6931-4EF9-CB0D-C8C8-A904DAB0AB56}"/>
              </a:ext>
            </a:extLst>
          </p:cNvPr>
          <p:cNvSpPr/>
          <p:nvPr/>
        </p:nvSpPr>
        <p:spPr>
          <a:xfrm>
            <a:off x="462337" y="3344238"/>
            <a:ext cx="4640324" cy="23116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36CFC25-D32D-4D2F-4510-A517883C8FF6}"/>
              </a:ext>
            </a:extLst>
          </p:cNvPr>
          <p:cNvSpPr txBox="1"/>
          <p:nvPr/>
        </p:nvSpPr>
        <p:spPr>
          <a:xfrm>
            <a:off x="5575587" y="3228989"/>
            <a:ext cx="4760214" cy="461665"/>
          </a:xfrm>
          <a:prstGeom prst="rect">
            <a:avLst/>
          </a:prstGeom>
          <a:noFill/>
        </p:spPr>
        <p:txBody>
          <a:bodyPr wrap="square" rtlCol="0">
            <a:spAutoFit/>
          </a:bodyPr>
          <a:lstStyle/>
          <a:p>
            <a:r>
              <a:rPr lang="en-US" sz="1200" dirty="0"/>
              <a:t>With 23,581,440 parameters, it constitutes the bulk of the model's complexity and capability</a:t>
            </a:r>
          </a:p>
        </p:txBody>
      </p:sp>
      <p:cxnSp>
        <p:nvCxnSpPr>
          <p:cNvPr id="9" name="Straight Arrow Connector 8">
            <a:extLst>
              <a:ext uri="{FF2B5EF4-FFF2-40B4-BE49-F238E27FC236}">
                <a16:creationId xmlns:a16="http://schemas.microsoft.com/office/drawing/2014/main" id="{5E9FC31D-AA61-0D0E-9C51-97B9501C42DE}"/>
              </a:ext>
            </a:extLst>
          </p:cNvPr>
          <p:cNvCxnSpPr>
            <a:cxnSpLocks/>
            <a:stCxn id="6" idx="3"/>
            <a:endCxn id="7" idx="1"/>
          </p:cNvCxnSpPr>
          <p:nvPr/>
        </p:nvCxnSpPr>
        <p:spPr>
          <a:xfrm flipV="1">
            <a:off x="5102661" y="3459822"/>
            <a:ext cx="472926"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1EDF8DF-329B-FFE1-99D7-CD6CE82F5088}"/>
              </a:ext>
            </a:extLst>
          </p:cNvPr>
          <p:cNvSpPr/>
          <p:nvPr/>
        </p:nvSpPr>
        <p:spPr>
          <a:xfrm>
            <a:off x="462337" y="3690655"/>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06A6D2E-A12D-53DC-E46A-BC49108CCA94}"/>
              </a:ext>
            </a:extLst>
          </p:cNvPr>
          <p:cNvCxnSpPr>
            <a:cxnSpLocks/>
          </p:cNvCxnSpPr>
          <p:nvPr/>
        </p:nvCxnSpPr>
        <p:spPr>
          <a:xfrm flipV="1">
            <a:off x="2332234" y="3878023"/>
            <a:ext cx="324335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F5E5E74-5BF6-DDE3-5D42-56E1D5A6417E}"/>
              </a:ext>
            </a:extLst>
          </p:cNvPr>
          <p:cNvSpPr txBox="1"/>
          <p:nvPr/>
        </p:nvSpPr>
        <p:spPr>
          <a:xfrm>
            <a:off x="5575586" y="3668922"/>
            <a:ext cx="4760215" cy="461665"/>
          </a:xfrm>
          <a:prstGeom prst="rect">
            <a:avLst/>
          </a:prstGeom>
          <a:noFill/>
        </p:spPr>
        <p:txBody>
          <a:bodyPr wrap="square" rtlCol="0">
            <a:spAutoFit/>
          </a:bodyPr>
          <a:lstStyle/>
          <a:p>
            <a:r>
              <a:rPr lang="en-US" sz="1200" dirty="0"/>
              <a:t>Helps in reducing overfitting by minimizing the total number of parameters in the model</a:t>
            </a:r>
          </a:p>
        </p:txBody>
      </p:sp>
      <p:sp>
        <p:nvSpPr>
          <p:cNvPr id="18" name="Rectangle 17">
            <a:extLst>
              <a:ext uri="{FF2B5EF4-FFF2-40B4-BE49-F238E27FC236}">
                <a16:creationId xmlns:a16="http://schemas.microsoft.com/office/drawing/2014/main" id="{B08FA093-7EE8-0936-587C-39ACF519E7D0}"/>
              </a:ext>
            </a:extLst>
          </p:cNvPr>
          <p:cNvSpPr/>
          <p:nvPr/>
        </p:nvSpPr>
        <p:spPr>
          <a:xfrm>
            <a:off x="462336" y="5036157"/>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CF1086C-860D-AC2E-57ED-AA2D290E6442}"/>
              </a:ext>
            </a:extLst>
          </p:cNvPr>
          <p:cNvCxnSpPr>
            <a:cxnSpLocks/>
          </p:cNvCxnSpPr>
          <p:nvPr/>
        </p:nvCxnSpPr>
        <p:spPr>
          <a:xfrm flipV="1">
            <a:off x="2332233" y="5223524"/>
            <a:ext cx="324335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983B23-4571-7EE8-88BF-AC3BABBD4675}"/>
              </a:ext>
            </a:extLst>
          </p:cNvPr>
          <p:cNvSpPr txBox="1"/>
          <p:nvPr/>
        </p:nvSpPr>
        <p:spPr>
          <a:xfrm>
            <a:off x="5650930" y="4949229"/>
            <a:ext cx="4760215" cy="461665"/>
          </a:xfrm>
          <a:prstGeom prst="rect">
            <a:avLst/>
          </a:prstGeom>
          <a:noFill/>
        </p:spPr>
        <p:txBody>
          <a:bodyPr wrap="square" rtlCol="0">
            <a:spAutoFit/>
          </a:bodyPr>
          <a:lstStyle/>
          <a:p>
            <a:r>
              <a:rPr lang="en-US" sz="1200" dirty="0"/>
              <a:t>Helps in reducing overfitting by minimizing the total number of parameters in the model</a:t>
            </a:r>
          </a:p>
        </p:txBody>
      </p:sp>
    </p:spTree>
    <p:extLst>
      <p:ext uri="{BB962C8B-B14F-4D97-AF65-F5344CB8AC3E}">
        <p14:creationId xmlns:p14="http://schemas.microsoft.com/office/powerpoint/2010/main" val="4131269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C086-6464-7452-5D9A-8594015E7B36}"/>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9C194426-576B-7BB8-CFDD-8ED02E48B618}"/>
              </a:ext>
            </a:extLst>
          </p:cNvPr>
          <p:cNvSpPr>
            <a:spLocks noGrp="1"/>
          </p:cNvSpPr>
          <p:nvPr>
            <p:ph type="title"/>
          </p:nvPr>
        </p:nvSpPr>
        <p:spPr>
          <a:xfrm>
            <a:off x="857893" y="954010"/>
            <a:ext cx="10360152" cy="914400"/>
          </a:xfrm>
        </p:spPr>
        <p:txBody>
          <a:bodyPr vert="horz" lIns="91440" tIns="45720" rIns="91440" bIns="45720" rtlCol="0" anchor="b" anchorCtr="0">
            <a:normAutofit/>
          </a:bodyPr>
          <a:lstStyle/>
          <a:p>
            <a:r>
              <a:rPr lang="en-US" kern="1200" dirty="0">
                <a:latin typeface="+mj-lt"/>
                <a:ea typeface="+mj-ea"/>
                <a:cs typeface="+mj-cs"/>
              </a:rPr>
              <a:t>Proposed Models</a:t>
            </a:r>
          </a:p>
        </p:txBody>
      </p:sp>
      <p:sp>
        <p:nvSpPr>
          <p:cNvPr id="31" name="Text Placeholder 14">
            <a:extLst>
              <a:ext uri="{FF2B5EF4-FFF2-40B4-BE49-F238E27FC236}">
                <a16:creationId xmlns:a16="http://schemas.microsoft.com/office/drawing/2014/main" id="{224F75A1-3B9B-88C8-6A31-3CC100D46A5B}"/>
              </a:ext>
            </a:extLst>
          </p:cNvPr>
          <p:cNvSpPr txBox="1">
            <a:spLocks/>
          </p:cNvSpPr>
          <p:nvPr/>
        </p:nvSpPr>
        <p:spPr>
          <a:xfrm>
            <a:off x="914399" y="2039111"/>
            <a:ext cx="2816352" cy="384048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buFont typeface="Arial" panose="020B0604020202020204" pitchFamily="34" charset="0"/>
              <a:buNone/>
              <a:defRPr sz="24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90000"/>
              </a:lnSpc>
              <a:spcBef>
                <a:spcPts val="1000"/>
              </a:spcBef>
            </a:pPr>
            <a:r>
              <a:rPr lang="en-US" sz="2000" cap="none" dirty="0">
                <a:latin typeface="Abadi" panose="020B0604020104020204" pitchFamily="34" charset="0"/>
              </a:rPr>
              <a:t>ResNet</a:t>
            </a:r>
          </a:p>
        </p:txBody>
      </p:sp>
      <p:pic>
        <p:nvPicPr>
          <p:cNvPr id="8" name="Picture 7" descr="A diagram of a diagram&#10;&#10;Description automatically generated">
            <a:extLst>
              <a:ext uri="{FF2B5EF4-FFF2-40B4-BE49-F238E27FC236}">
                <a16:creationId xmlns:a16="http://schemas.microsoft.com/office/drawing/2014/main" id="{84F4567E-E9EF-FF9D-CF09-33878760186B}"/>
              </a:ext>
            </a:extLst>
          </p:cNvPr>
          <p:cNvPicPr>
            <a:picLocks noChangeAspect="1"/>
          </p:cNvPicPr>
          <p:nvPr/>
        </p:nvPicPr>
        <p:blipFill>
          <a:blip r:embed="rId3"/>
          <a:stretch>
            <a:fillRect/>
          </a:stretch>
        </p:blipFill>
        <p:spPr>
          <a:xfrm>
            <a:off x="4097800" y="2065629"/>
            <a:ext cx="6949440" cy="3787444"/>
          </a:xfrm>
          <a:prstGeom prst="rect">
            <a:avLst/>
          </a:prstGeom>
          <a:noFill/>
        </p:spPr>
      </p:pic>
      <p:sp>
        <p:nvSpPr>
          <p:cNvPr id="36" name="Slide Number Placeholder 4">
            <a:extLst>
              <a:ext uri="{FF2B5EF4-FFF2-40B4-BE49-F238E27FC236}">
                <a16:creationId xmlns:a16="http://schemas.microsoft.com/office/drawing/2014/main" id="{924D63F4-BC2E-280A-086B-B4B115121841}"/>
              </a:ext>
            </a:extLst>
          </p:cNvPr>
          <p:cNvSpPr>
            <a:spLocks noGrp="1"/>
          </p:cNvSpPr>
          <p:nvPr>
            <p:ph type="sldNum" sz="quarter" idx="4"/>
          </p:nvPr>
        </p:nvSpPr>
        <p:spPr>
          <a:xfrm>
            <a:off x="11353800" y="5879804"/>
            <a:ext cx="661416" cy="895899"/>
          </a:xfrm>
        </p:spPr>
        <p:txBody>
          <a:bodyPr/>
          <a:lstStyle/>
          <a:p>
            <a:pPr>
              <a:spcAft>
                <a:spcPts val="600"/>
              </a:spcAft>
            </a:pPr>
            <a:fld id="{58FB4751-880F-D840-AAA9-3A15815CC996}" type="slidenum">
              <a:rPr lang="en-US" smtClean="0"/>
              <a:pPr>
                <a:spcAft>
                  <a:spcPts val="600"/>
                </a:spcAft>
              </a:pPr>
              <a:t>19</a:t>
            </a:fld>
            <a:endParaRPr lang="en-US"/>
          </a:p>
        </p:txBody>
      </p:sp>
      <p:pic>
        <p:nvPicPr>
          <p:cNvPr id="16" name="Picture 15">
            <a:extLst>
              <a:ext uri="{FF2B5EF4-FFF2-40B4-BE49-F238E27FC236}">
                <a16:creationId xmlns:a16="http://schemas.microsoft.com/office/drawing/2014/main" id="{5032ABAB-51C8-0A03-7DA1-F2E2A87280A0}"/>
              </a:ext>
            </a:extLst>
          </p:cNvPr>
          <p:cNvPicPr>
            <a:picLocks noChangeAspect="1"/>
          </p:cNvPicPr>
          <p:nvPr/>
        </p:nvPicPr>
        <p:blipFill>
          <a:blip r:embed="rId4"/>
          <a:stretch>
            <a:fillRect/>
          </a:stretch>
        </p:blipFill>
        <p:spPr>
          <a:xfrm>
            <a:off x="1040892" y="3130080"/>
            <a:ext cx="2476518" cy="1543061"/>
          </a:xfrm>
          <a:prstGeom prst="rect">
            <a:avLst/>
          </a:prstGeom>
        </p:spPr>
      </p:pic>
    </p:spTree>
    <p:extLst>
      <p:ext uri="{BB962C8B-B14F-4D97-AF65-F5344CB8AC3E}">
        <p14:creationId xmlns:p14="http://schemas.microsoft.com/office/powerpoint/2010/main" val="3478928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en-US" b="1" dirty="0"/>
              <a:t>AGENDA</a:t>
            </a:r>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1905083436"/>
              </p:ext>
            </p:extLst>
          </p:nvPr>
        </p:nvGraphicFramePr>
        <p:xfrm>
          <a:off x="5789488" y="1143000"/>
          <a:ext cx="6149083" cy="4614818"/>
        </p:xfrm>
        <a:graphic>
          <a:graphicData uri="http://schemas.openxmlformats.org/drawingml/2006/table">
            <a:tbl>
              <a:tblPr firstRow="1" bandRow="1"/>
              <a:tblGrid>
                <a:gridCol w="6149083">
                  <a:extLst>
                    <a:ext uri="{9D8B030D-6E8A-4147-A177-3AD203B41FA5}">
                      <a16:colId xmlns:a16="http://schemas.microsoft.com/office/drawing/2014/main" val="1563570424"/>
                    </a:ext>
                  </a:extLst>
                </a:gridCol>
              </a:tblGrid>
              <a:tr h="7827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DATA PRE-PROCESSING</a:t>
                      </a:r>
                    </a:p>
                    <a:p>
                      <a:pPr algn="r"/>
                      <a:r>
                        <a:rPr lang="en-US" sz="2400" b="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79008">
                <a:tc>
                  <a:txBody>
                    <a:bodyPr/>
                    <a:lstStyle/>
                    <a:p>
                      <a:pPr algn="r"/>
                      <a:r>
                        <a:rPr lang="en-US" sz="2400" b="0" dirty="0"/>
                        <a:t>DATA PREPARATION</a:t>
                      </a:r>
                    </a:p>
                    <a:p>
                      <a:pPr marL="0" algn="r" defTabSz="914400" rtl="0" eaLnBrk="1" latinLnBrk="0" hangingPunct="1"/>
                      <a:r>
                        <a:rPr lang="en-US" sz="2400" b="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998987">
                <a:tc>
                  <a:txBody>
                    <a:bodyPr/>
                    <a:lstStyle/>
                    <a:p>
                      <a:pPr algn="r"/>
                      <a:r>
                        <a:rPr lang="en-US" sz="2400" b="0" dirty="0"/>
                        <a:t>DATA ANALYTICS</a:t>
                      </a:r>
                    </a:p>
                    <a:p>
                      <a:pPr marL="0" algn="r" defTabSz="914400" rtl="0" eaLnBrk="1" latinLnBrk="0" hangingPunct="1"/>
                      <a:r>
                        <a:rPr lang="en-US" sz="2400" b="0" kern="1200" dirty="0">
                          <a:solidFill>
                            <a:schemeClr val="tx1"/>
                          </a:solidFill>
                          <a:latin typeface="+mj-lt"/>
                          <a:ea typeface="+mn-ea"/>
                          <a:cs typeface="+mn-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590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PROPOSED MACHINE LEARNING MODELS</a:t>
                      </a:r>
                    </a:p>
                    <a:p>
                      <a:pPr marL="0" algn="r" defTabSz="914400" rtl="0" eaLnBrk="1" latinLnBrk="0" hangingPunct="1"/>
                      <a:r>
                        <a:rPr lang="en-US" sz="2400" b="0" kern="1200" dirty="0">
                          <a:solidFill>
                            <a:schemeClr val="tx1"/>
                          </a:solidFill>
                          <a:latin typeface="+mj-lt"/>
                          <a:ea typeface="+mn-ea"/>
                          <a:cs typeface="+mn-cs"/>
                        </a:rPr>
                        <a:t> 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5483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SYSTEM DESIGN</a:t>
                      </a:r>
                      <a:endParaRPr lang="en-US" sz="2400" b="0" dirty="0">
                        <a:latin typeface="+mn-lt"/>
                        <a:cs typeface="Gill Sans Light" panose="020B0302020104020203" pitchFamily="34" charset="-79"/>
                      </a:endParaRPr>
                    </a:p>
                    <a:p>
                      <a:pPr marL="0" algn="r" defTabSz="914400" rtl="0" eaLnBrk="1" latinLnBrk="0" hangingPunct="1"/>
                      <a:r>
                        <a:rPr lang="en-US" sz="2400" b="0" kern="1200" dirty="0">
                          <a:solidFill>
                            <a:schemeClr val="tx1"/>
                          </a:solidFill>
                          <a:latin typeface="+mj-lt"/>
                          <a:ea typeface="+mn-ea"/>
                          <a:cs typeface="+mn-cs"/>
                        </a:rPr>
                        <a:t>11</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C7C39FC-F841-E249-5D56-D02ACCAC08EB}"/>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2EDA9998-3EE1-D760-DFE0-5C4C965BCFA3}"/>
              </a:ext>
            </a:extLst>
          </p:cNvPr>
          <p:cNvSpPr>
            <a:spLocks noGrp="1"/>
          </p:cNvSpPr>
          <p:nvPr>
            <p:ph type="title"/>
          </p:nvPr>
        </p:nvSpPr>
        <p:spPr>
          <a:xfrm>
            <a:off x="3311989" y="44790"/>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F4E24278-B11B-54DF-33AD-AFEE1F858327}"/>
              </a:ext>
            </a:extLst>
          </p:cNvPr>
          <p:cNvSpPr>
            <a:spLocks noGrp="1"/>
          </p:cNvSpPr>
          <p:nvPr>
            <p:ph type="body" sz="quarter" idx="13"/>
          </p:nvPr>
        </p:nvSpPr>
        <p:spPr>
          <a:xfrm>
            <a:off x="3311989" y="925840"/>
            <a:ext cx="4120865" cy="1001516"/>
          </a:xfrm>
        </p:spPr>
        <p:txBody>
          <a:bodyPr>
            <a:normAutofit/>
          </a:bodyPr>
          <a:lstStyle/>
          <a:p>
            <a:r>
              <a:rPr lang="en-US" cap="none" dirty="0">
                <a:latin typeface="Abadi" panose="020B0604020104020204" pitchFamily="34" charset="0"/>
              </a:rPr>
              <a:t>Recurrent Neural Network </a:t>
            </a:r>
          </a:p>
        </p:txBody>
      </p:sp>
      <p:sp>
        <p:nvSpPr>
          <p:cNvPr id="2" name="TextBox 1">
            <a:extLst>
              <a:ext uri="{FF2B5EF4-FFF2-40B4-BE49-F238E27FC236}">
                <a16:creationId xmlns:a16="http://schemas.microsoft.com/office/drawing/2014/main" id="{75A76BBC-FB06-4FCC-5390-1C2049C2EECB}"/>
              </a:ext>
            </a:extLst>
          </p:cNvPr>
          <p:cNvSpPr txBox="1"/>
          <p:nvPr/>
        </p:nvSpPr>
        <p:spPr>
          <a:xfrm>
            <a:off x="2843420" y="1978981"/>
            <a:ext cx="9094342" cy="1991058"/>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Recurrent Neural Network (RNN):</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Specialized in processing sequences for tasks such as speech recognition or language modeling.</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Capable of maintaining information in 'memory' over time to capture temporal dependencies.</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E</a:t>
            </a:r>
            <a:r>
              <a:rPr lang="en-US" sz="1800" b="1" dirty="0">
                <a:solidFill>
                  <a:srgbClr val="0E101A"/>
                </a:solidFill>
                <a:effectLst/>
              </a:rPr>
              <a:t>ffective for analyzing time-series data or sequential data like audio signals, where past information influences the current state.</a:t>
            </a:r>
            <a:endParaRPr lang="en-US" sz="1800" dirty="0">
              <a:solidFill>
                <a:srgbClr val="0E101A"/>
              </a:solidFill>
              <a:effectLst/>
            </a:endParaRPr>
          </a:p>
        </p:txBody>
      </p:sp>
      <p:pic>
        <p:nvPicPr>
          <p:cNvPr id="17" name="Picture 16" descr="A diagram of a computer&#10;&#10;Description automatically generated">
            <a:extLst>
              <a:ext uri="{FF2B5EF4-FFF2-40B4-BE49-F238E27FC236}">
                <a16:creationId xmlns:a16="http://schemas.microsoft.com/office/drawing/2014/main" id="{DBDF498E-6CD7-BA1D-4DC7-8FA80F622831}"/>
              </a:ext>
            </a:extLst>
          </p:cNvPr>
          <p:cNvPicPr>
            <a:picLocks noChangeAspect="1"/>
          </p:cNvPicPr>
          <p:nvPr/>
        </p:nvPicPr>
        <p:blipFill>
          <a:blip r:embed="rId3"/>
          <a:stretch>
            <a:fillRect/>
          </a:stretch>
        </p:blipFill>
        <p:spPr>
          <a:xfrm>
            <a:off x="228821" y="4073289"/>
            <a:ext cx="11853177" cy="2313588"/>
          </a:xfrm>
          <a:prstGeom prst="rect">
            <a:avLst/>
          </a:prstGeom>
        </p:spPr>
      </p:pic>
    </p:spTree>
    <p:extLst>
      <p:ext uri="{BB962C8B-B14F-4D97-AF65-F5344CB8AC3E}">
        <p14:creationId xmlns:p14="http://schemas.microsoft.com/office/powerpoint/2010/main" val="68097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5E84DC6-A0E2-FD5F-7F02-9775B03B86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32BA0D-0B96-6C32-62CF-D1F37F15EC53}"/>
              </a:ext>
            </a:extLst>
          </p:cNvPr>
          <p:cNvPicPr>
            <a:picLocks noChangeAspect="1"/>
          </p:cNvPicPr>
          <p:nvPr/>
        </p:nvPicPr>
        <p:blipFill>
          <a:blip r:embed="rId3"/>
          <a:stretch>
            <a:fillRect/>
          </a:stretch>
        </p:blipFill>
        <p:spPr>
          <a:xfrm>
            <a:off x="354688" y="2911388"/>
            <a:ext cx="5067337" cy="3343299"/>
          </a:xfrm>
          <a:prstGeom prst="rect">
            <a:avLst/>
          </a:prstGeom>
        </p:spPr>
      </p:pic>
      <p:sp>
        <p:nvSpPr>
          <p:cNvPr id="11" name="Title 2">
            <a:extLst>
              <a:ext uri="{FF2B5EF4-FFF2-40B4-BE49-F238E27FC236}">
                <a16:creationId xmlns:a16="http://schemas.microsoft.com/office/drawing/2014/main" id="{2C7E29F7-F64C-0765-10D3-507DE8B0F103}"/>
              </a:ext>
            </a:extLst>
          </p:cNvPr>
          <p:cNvSpPr>
            <a:spLocks noGrp="1"/>
          </p:cNvSpPr>
          <p:nvPr>
            <p:ph type="title"/>
          </p:nvPr>
        </p:nvSpPr>
        <p:spPr>
          <a:xfrm>
            <a:off x="3252580" y="164049"/>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727CF3FC-CFA7-9139-F0E8-3A5BE4D78935}"/>
              </a:ext>
            </a:extLst>
          </p:cNvPr>
          <p:cNvSpPr>
            <a:spLocks noGrp="1"/>
          </p:cNvSpPr>
          <p:nvPr>
            <p:ph type="body" sz="quarter" idx="13"/>
          </p:nvPr>
        </p:nvSpPr>
        <p:spPr>
          <a:xfrm>
            <a:off x="3101460" y="1045942"/>
            <a:ext cx="4475323" cy="1001516"/>
          </a:xfrm>
        </p:spPr>
        <p:txBody>
          <a:bodyPr>
            <a:normAutofit/>
          </a:bodyPr>
          <a:lstStyle/>
          <a:p>
            <a:r>
              <a:rPr lang="en-US" cap="none" dirty="0">
                <a:latin typeface="Abadi" panose="020B0604020104020204" pitchFamily="34" charset="0"/>
              </a:rPr>
              <a:t>Recurrent Neural Network </a:t>
            </a:r>
          </a:p>
        </p:txBody>
      </p:sp>
      <p:sp>
        <p:nvSpPr>
          <p:cNvPr id="6" name="Rectangle 5">
            <a:extLst>
              <a:ext uri="{FF2B5EF4-FFF2-40B4-BE49-F238E27FC236}">
                <a16:creationId xmlns:a16="http://schemas.microsoft.com/office/drawing/2014/main" id="{FA69C2F5-C967-7AEC-35C4-4EBB0A2C0098}"/>
              </a:ext>
            </a:extLst>
          </p:cNvPr>
          <p:cNvSpPr/>
          <p:nvPr/>
        </p:nvSpPr>
        <p:spPr>
          <a:xfrm>
            <a:off x="462336" y="4103800"/>
            <a:ext cx="4640324" cy="23116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2F3803-81A6-6FAA-F1C5-69E05C224A4A}"/>
              </a:ext>
            </a:extLst>
          </p:cNvPr>
          <p:cNvSpPr txBox="1"/>
          <p:nvPr/>
        </p:nvSpPr>
        <p:spPr>
          <a:xfrm>
            <a:off x="5617103" y="4080884"/>
            <a:ext cx="4760214" cy="276999"/>
          </a:xfrm>
          <a:prstGeom prst="rect">
            <a:avLst/>
          </a:prstGeom>
          <a:noFill/>
        </p:spPr>
        <p:txBody>
          <a:bodyPr wrap="square" rtlCol="0">
            <a:spAutoFit/>
          </a:bodyPr>
          <a:lstStyle/>
          <a:p>
            <a:r>
              <a:rPr lang="en-US" sz="1200" dirty="0"/>
              <a:t>Does not return sequences, preparing the model for the final classification</a:t>
            </a:r>
          </a:p>
        </p:txBody>
      </p:sp>
      <p:cxnSp>
        <p:nvCxnSpPr>
          <p:cNvPr id="9" name="Straight Arrow Connector 8">
            <a:extLst>
              <a:ext uri="{FF2B5EF4-FFF2-40B4-BE49-F238E27FC236}">
                <a16:creationId xmlns:a16="http://schemas.microsoft.com/office/drawing/2014/main" id="{1432B3B8-B261-014A-EAA7-DB78B17FB07E}"/>
              </a:ext>
            </a:extLst>
          </p:cNvPr>
          <p:cNvCxnSpPr>
            <a:cxnSpLocks/>
            <a:stCxn id="6" idx="3"/>
          </p:cNvCxnSpPr>
          <p:nvPr/>
        </p:nvCxnSpPr>
        <p:spPr>
          <a:xfrm>
            <a:off x="5102660" y="4219385"/>
            <a:ext cx="472925"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E6895B9-17C5-E5D6-735B-1BAA228808DC}"/>
              </a:ext>
            </a:extLst>
          </p:cNvPr>
          <p:cNvSpPr/>
          <p:nvPr/>
        </p:nvSpPr>
        <p:spPr>
          <a:xfrm>
            <a:off x="462337" y="3690655"/>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668BC20-6CB0-AAC8-3B68-EAAB8008E3CF}"/>
              </a:ext>
            </a:extLst>
          </p:cNvPr>
          <p:cNvCxnSpPr>
            <a:cxnSpLocks/>
          </p:cNvCxnSpPr>
          <p:nvPr/>
        </p:nvCxnSpPr>
        <p:spPr>
          <a:xfrm flipV="1">
            <a:off x="2332234" y="3878023"/>
            <a:ext cx="324335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7B0ACF8-B94B-4160-2E6E-429040166841}"/>
              </a:ext>
            </a:extLst>
          </p:cNvPr>
          <p:cNvSpPr txBox="1"/>
          <p:nvPr/>
        </p:nvSpPr>
        <p:spPr>
          <a:xfrm>
            <a:off x="5575585" y="3746092"/>
            <a:ext cx="4760215" cy="276999"/>
          </a:xfrm>
          <a:prstGeom prst="rect">
            <a:avLst/>
          </a:prstGeom>
          <a:noFill/>
        </p:spPr>
        <p:txBody>
          <a:bodyPr wrap="square" rtlCol="0">
            <a:spAutoFit/>
          </a:bodyPr>
          <a:lstStyle/>
          <a:p>
            <a:r>
              <a:rPr lang="en-US" sz="1200" dirty="0"/>
              <a:t>Helps combat overfitting by forcing the model to learn more robust features.</a:t>
            </a:r>
          </a:p>
        </p:txBody>
      </p:sp>
      <p:sp>
        <p:nvSpPr>
          <p:cNvPr id="18" name="Rectangle 17">
            <a:extLst>
              <a:ext uri="{FF2B5EF4-FFF2-40B4-BE49-F238E27FC236}">
                <a16:creationId xmlns:a16="http://schemas.microsoft.com/office/drawing/2014/main" id="{1479F7E4-1D95-6D77-FCCA-4729E61D49DD}"/>
              </a:ext>
            </a:extLst>
          </p:cNvPr>
          <p:cNvSpPr/>
          <p:nvPr/>
        </p:nvSpPr>
        <p:spPr>
          <a:xfrm>
            <a:off x="1780855" y="4761860"/>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2AAEFF56-BC08-B04B-D061-2A851000D3CA}"/>
              </a:ext>
            </a:extLst>
          </p:cNvPr>
          <p:cNvCxnSpPr>
            <a:cxnSpLocks/>
          </p:cNvCxnSpPr>
          <p:nvPr/>
        </p:nvCxnSpPr>
        <p:spPr>
          <a:xfrm>
            <a:off x="3650752" y="4946444"/>
            <a:ext cx="1924833" cy="278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B7F3C29-074F-C615-93C2-F69D581975E7}"/>
              </a:ext>
            </a:extLst>
          </p:cNvPr>
          <p:cNvSpPr txBox="1"/>
          <p:nvPr/>
        </p:nvSpPr>
        <p:spPr>
          <a:xfrm>
            <a:off x="5650930" y="4761860"/>
            <a:ext cx="4760215" cy="461665"/>
          </a:xfrm>
          <a:prstGeom prst="rect">
            <a:avLst/>
          </a:prstGeom>
          <a:noFill/>
        </p:spPr>
        <p:txBody>
          <a:bodyPr wrap="square" rtlCol="0">
            <a:spAutoFit/>
          </a:bodyPr>
          <a:lstStyle/>
          <a:p>
            <a:r>
              <a:rPr lang="en-US" sz="1200" dirty="0"/>
              <a:t>Helps in reducing overfitting by minimizing the total number of parameters in the model</a:t>
            </a:r>
          </a:p>
        </p:txBody>
      </p:sp>
      <p:pic>
        <p:nvPicPr>
          <p:cNvPr id="3" name="Picture 2">
            <a:extLst>
              <a:ext uri="{FF2B5EF4-FFF2-40B4-BE49-F238E27FC236}">
                <a16:creationId xmlns:a16="http://schemas.microsoft.com/office/drawing/2014/main" id="{F4D03E49-B3AD-7099-F0EC-FE14D8A7B5F3}"/>
              </a:ext>
            </a:extLst>
          </p:cNvPr>
          <p:cNvPicPr>
            <a:picLocks noChangeAspect="1"/>
          </p:cNvPicPr>
          <p:nvPr/>
        </p:nvPicPr>
        <p:blipFill>
          <a:blip r:embed="rId4"/>
          <a:stretch>
            <a:fillRect/>
          </a:stretch>
        </p:blipFill>
        <p:spPr>
          <a:xfrm>
            <a:off x="9427022" y="2096140"/>
            <a:ext cx="2305067" cy="1333510"/>
          </a:xfrm>
          <a:prstGeom prst="rect">
            <a:avLst/>
          </a:prstGeom>
        </p:spPr>
      </p:pic>
    </p:spTree>
    <p:extLst>
      <p:ext uri="{BB962C8B-B14F-4D97-AF65-F5344CB8AC3E}">
        <p14:creationId xmlns:p14="http://schemas.microsoft.com/office/powerpoint/2010/main" val="171477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452063" y="231169"/>
            <a:ext cx="10360152" cy="914400"/>
          </a:xfrm>
        </p:spPr>
        <p:txBody>
          <a:bodyPr/>
          <a:lstStyle/>
          <a:p>
            <a:r>
              <a:rPr lang="en-US" sz="4800" dirty="0"/>
              <a:t>Proposed Models</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22</a:t>
            </a:fld>
            <a:endParaRPr lang="en-US" dirty="0"/>
          </a:p>
        </p:txBody>
      </p:sp>
      <p:sp>
        <p:nvSpPr>
          <p:cNvPr id="5" name="Text Placeholder 14">
            <a:extLst>
              <a:ext uri="{FF2B5EF4-FFF2-40B4-BE49-F238E27FC236}">
                <a16:creationId xmlns:a16="http://schemas.microsoft.com/office/drawing/2014/main" id="{85F0F91B-33A4-D287-8370-008457F16E32}"/>
              </a:ext>
            </a:extLst>
          </p:cNvPr>
          <p:cNvSpPr txBox="1">
            <a:spLocks/>
          </p:cNvSpPr>
          <p:nvPr/>
        </p:nvSpPr>
        <p:spPr>
          <a:xfrm>
            <a:off x="452063" y="1352217"/>
            <a:ext cx="4120865" cy="7128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badi" panose="020B0604020104020204" pitchFamily="34" charset="0"/>
              </a:rPr>
              <a:t>LSTM</a:t>
            </a:r>
          </a:p>
        </p:txBody>
      </p:sp>
      <p:sp>
        <p:nvSpPr>
          <p:cNvPr id="6" name="TextBox 5">
            <a:extLst>
              <a:ext uri="{FF2B5EF4-FFF2-40B4-BE49-F238E27FC236}">
                <a16:creationId xmlns:a16="http://schemas.microsoft.com/office/drawing/2014/main" id="{0DCF6F7E-6371-111C-BE74-EA281B77A379}"/>
              </a:ext>
            </a:extLst>
          </p:cNvPr>
          <p:cNvSpPr txBox="1"/>
          <p:nvPr/>
        </p:nvSpPr>
        <p:spPr>
          <a:xfrm>
            <a:off x="452063" y="1958433"/>
            <a:ext cx="11287874" cy="1575560"/>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Long Short-Term Memory (LSTM):</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Advanced RNN architecture capable of learning long-term dependencies in sequence data.</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Ideal for time-series analysis, image classification, natural language processing, and speech recognition tasks.</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E</a:t>
            </a:r>
            <a:r>
              <a:rPr lang="en-US" sz="1800" b="1" dirty="0">
                <a:solidFill>
                  <a:srgbClr val="0E101A"/>
                </a:solidFill>
                <a:effectLst/>
              </a:rPr>
              <a:t>ffectively handle sequences of </a:t>
            </a:r>
            <a:r>
              <a:rPr lang="en-US" b="1" dirty="0">
                <a:solidFill>
                  <a:srgbClr val="0E101A"/>
                </a:solidFill>
              </a:rPr>
              <a:t>image</a:t>
            </a:r>
            <a:r>
              <a:rPr lang="en-US" sz="1800" b="1" dirty="0">
                <a:solidFill>
                  <a:srgbClr val="0E101A"/>
                </a:solidFill>
                <a:effectLst/>
              </a:rPr>
              <a:t> features, capturing temporal dynamics critical for understanding video and image.</a:t>
            </a:r>
            <a:endParaRPr lang="en-US" sz="1800" dirty="0">
              <a:solidFill>
                <a:srgbClr val="0E101A"/>
              </a:solidFill>
              <a:effectLst/>
            </a:endParaRPr>
          </a:p>
        </p:txBody>
      </p:sp>
      <p:pic>
        <p:nvPicPr>
          <p:cNvPr id="9" name="Picture 8" descr="A diagram of a chip&#10;&#10;Description automatically generated with medium confidence">
            <a:extLst>
              <a:ext uri="{FF2B5EF4-FFF2-40B4-BE49-F238E27FC236}">
                <a16:creationId xmlns:a16="http://schemas.microsoft.com/office/drawing/2014/main" id="{4FB768E1-8E00-653F-457C-5B3D5285A33D}"/>
              </a:ext>
            </a:extLst>
          </p:cNvPr>
          <p:cNvPicPr>
            <a:picLocks noChangeAspect="1"/>
          </p:cNvPicPr>
          <p:nvPr/>
        </p:nvPicPr>
        <p:blipFill>
          <a:blip r:embed="rId3"/>
          <a:stretch>
            <a:fillRect/>
          </a:stretch>
        </p:blipFill>
        <p:spPr>
          <a:xfrm>
            <a:off x="1410317" y="3785277"/>
            <a:ext cx="9052866" cy="2503255"/>
          </a:xfrm>
          <a:prstGeom prst="rect">
            <a:avLst/>
          </a:prstGeom>
        </p:spPr>
      </p:pic>
    </p:spTree>
    <p:extLst>
      <p:ext uri="{BB962C8B-B14F-4D97-AF65-F5344CB8AC3E}">
        <p14:creationId xmlns:p14="http://schemas.microsoft.com/office/powerpoint/2010/main" val="4230106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71D4485-A71A-29EB-C5D0-650BB5027E4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C72CA7D-60FC-8D36-A272-489799E8D359}"/>
              </a:ext>
            </a:extLst>
          </p:cNvPr>
          <p:cNvSpPr>
            <a:spLocks noGrp="1"/>
          </p:cNvSpPr>
          <p:nvPr>
            <p:ph type="title"/>
          </p:nvPr>
        </p:nvSpPr>
        <p:spPr>
          <a:xfrm>
            <a:off x="452063" y="231169"/>
            <a:ext cx="10360152" cy="914400"/>
          </a:xfrm>
        </p:spPr>
        <p:txBody>
          <a:bodyPr/>
          <a:lstStyle/>
          <a:p>
            <a:r>
              <a:rPr lang="en-US" sz="4800" dirty="0"/>
              <a:t>Proposed Models</a:t>
            </a:r>
          </a:p>
        </p:txBody>
      </p:sp>
      <p:sp>
        <p:nvSpPr>
          <p:cNvPr id="2" name="Slide Number Placeholder 1">
            <a:extLst>
              <a:ext uri="{FF2B5EF4-FFF2-40B4-BE49-F238E27FC236}">
                <a16:creationId xmlns:a16="http://schemas.microsoft.com/office/drawing/2014/main" id="{C46F461B-BFB0-B9D5-11A3-A602223AEC1F}"/>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23</a:t>
            </a:fld>
            <a:endParaRPr lang="en-US" dirty="0"/>
          </a:p>
        </p:txBody>
      </p:sp>
      <p:sp>
        <p:nvSpPr>
          <p:cNvPr id="5" name="Text Placeholder 14">
            <a:extLst>
              <a:ext uri="{FF2B5EF4-FFF2-40B4-BE49-F238E27FC236}">
                <a16:creationId xmlns:a16="http://schemas.microsoft.com/office/drawing/2014/main" id="{328B6C13-7644-F0C5-2C60-BC650084A598}"/>
              </a:ext>
            </a:extLst>
          </p:cNvPr>
          <p:cNvSpPr txBox="1">
            <a:spLocks/>
          </p:cNvSpPr>
          <p:nvPr/>
        </p:nvSpPr>
        <p:spPr>
          <a:xfrm>
            <a:off x="452063" y="1352217"/>
            <a:ext cx="4120865" cy="7128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badi" panose="020B0604020104020204" pitchFamily="34" charset="0"/>
              </a:rPr>
              <a:t>MobileNet</a:t>
            </a:r>
          </a:p>
        </p:txBody>
      </p:sp>
      <p:sp>
        <p:nvSpPr>
          <p:cNvPr id="6" name="TextBox 5">
            <a:extLst>
              <a:ext uri="{FF2B5EF4-FFF2-40B4-BE49-F238E27FC236}">
                <a16:creationId xmlns:a16="http://schemas.microsoft.com/office/drawing/2014/main" id="{7BCCD0B8-BDDB-5170-AB4A-1B5B31483D81}"/>
              </a:ext>
            </a:extLst>
          </p:cNvPr>
          <p:cNvSpPr txBox="1"/>
          <p:nvPr/>
        </p:nvSpPr>
        <p:spPr>
          <a:xfrm>
            <a:off x="452063" y="1958433"/>
            <a:ext cx="5337425" cy="4207049"/>
          </a:xfrm>
          <a:prstGeom prst="rect">
            <a:avLst/>
          </a:prstGeom>
          <a:noFill/>
        </p:spPr>
        <p:txBody>
          <a:bodyPr wrap="square" rtlCol="0">
            <a:spAutoFit/>
          </a:bodyPr>
          <a:lstStyle/>
          <a:p>
            <a:pPr>
              <a:lnSpc>
                <a:spcPct val="150000"/>
              </a:lnSpc>
              <a:spcBef>
                <a:spcPts val="0"/>
              </a:spcBef>
              <a:spcAft>
                <a:spcPts val="0"/>
              </a:spcAft>
            </a:pPr>
            <a:r>
              <a:rPr lang="en-US" sz="1800" b="1" dirty="0">
                <a:solidFill>
                  <a:srgbClr val="0E101A"/>
                </a:solidFill>
                <a:effectLst/>
              </a:rPr>
              <a:t>MobileNet:</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A class of efficient models for mobile and embedded vision applications.</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Optimized for speed and size while maintaining accuracy, utilizing depth wise separable convolutions.</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In this context, MobileNet can effectively process visual data with lower computational resources, making it suitable for real-time applications on mobile devices, such as facial recognition and object detection in images and video streams.</a:t>
            </a:r>
            <a:endParaRPr lang="en-US" sz="1800" dirty="0">
              <a:solidFill>
                <a:srgbClr val="0E101A"/>
              </a:solidFill>
              <a:effectLst/>
            </a:endParaRPr>
          </a:p>
        </p:txBody>
      </p:sp>
      <p:pic>
        <p:nvPicPr>
          <p:cNvPr id="4" name="Picture 3" descr="A diagram of a dog&#10;&#10;Description automatically generated">
            <a:extLst>
              <a:ext uri="{FF2B5EF4-FFF2-40B4-BE49-F238E27FC236}">
                <a16:creationId xmlns:a16="http://schemas.microsoft.com/office/drawing/2014/main" id="{35D13C14-9F4D-0ACA-A034-9306DF6F762F}"/>
              </a:ext>
            </a:extLst>
          </p:cNvPr>
          <p:cNvPicPr>
            <a:picLocks noChangeAspect="1"/>
          </p:cNvPicPr>
          <p:nvPr/>
        </p:nvPicPr>
        <p:blipFill>
          <a:blip r:embed="rId3"/>
          <a:stretch>
            <a:fillRect/>
          </a:stretch>
        </p:blipFill>
        <p:spPr>
          <a:xfrm>
            <a:off x="6096000" y="1958433"/>
            <a:ext cx="5738054" cy="3737736"/>
          </a:xfrm>
          <a:prstGeom prst="rect">
            <a:avLst/>
          </a:prstGeom>
        </p:spPr>
      </p:pic>
    </p:spTree>
    <p:extLst>
      <p:ext uri="{BB962C8B-B14F-4D97-AF65-F5344CB8AC3E}">
        <p14:creationId xmlns:p14="http://schemas.microsoft.com/office/powerpoint/2010/main" val="459450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6E3FD31-D19A-BFEB-821F-C00103830DC9}"/>
              </a:ext>
            </a:extLst>
          </p:cNvPr>
          <p:cNvSpPr>
            <a:spLocks noGrp="1"/>
          </p:cNvSpPr>
          <p:nvPr>
            <p:ph type="title"/>
          </p:nvPr>
        </p:nvSpPr>
        <p:spPr>
          <a:xfrm>
            <a:off x="915924" y="118153"/>
            <a:ext cx="10360152" cy="914400"/>
          </a:xfrm>
        </p:spPr>
        <p:txBody>
          <a:bodyPr/>
          <a:lstStyle/>
          <a:p>
            <a:r>
              <a:rPr lang="en-US" sz="4800" dirty="0"/>
              <a:t>Results</a:t>
            </a:r>
          </a:p>
        </p:txBody>
      </p:sp>
      <p:graphicFrame>
        <p:nvGraphicFramePr>
          <p:cNvPr id="6" name="Table 4">
            <a:extLst>
              <a:ext uri="{FF2B5EF4-FFF2-40B4-BE49-F238E27FC236}">
                <a16:creationId xmlns:a16="http://schemas.microsoft.com/office/drawing/2014/main" id="{D3F53A55-1F2B-EB7F-3E43-C43170D77989}"/>
              </a:ext>
            </a:extLst>
          </p:cNvPr>
          <p:cNvGraphicFramePr>
            <a:graphicFrameLocks noGrp="1"/>
          </p:cNvGraphicFramePr>
          <p:nvPr>
            <p:ph sz="quarter" idx="13"/>
            <p:extLst>
              <p:ext uri="{D42A27DB-BD31-4B8C-83A1-F6EECF244321}">
                <p14:modId xmlns:p14="http://schemas.microsoft.com/office/powerpoint/2010/main" val="1674973627"/>
              </p:ext>
            </p:extLst>
          </p:nvPr>
        </p:nvGraphicFramePr>
        <p:xfrm>
          <a:off x="1122969" y="1529779"/>
          <a:ext cx="7594653" cy="2472304"/>
        </p:xfrm>
        <a:graphic>
          <a:graphicData uri="http://schemas.openxmlformats.org/drawingml/2006/table">
            <a:tbl>
              <a:tblPr firstRow="1" bandRow="1">
                <a:tableStyleId>{C4B1156A-380E-4F78-BDF5-A606A8083BF9}</a:tableStyleId>
              </a:tblPr>
              <a:tblGrid>
                <a:gridCol w="1728937">
                  <a:extLst>
                    <a:ext uri="{9D8B030D-6E8A-4147-A177-3AD203B41FA5}">
                      <a16:colId xmlns:a16="http://schemas.microsoft.com/office/drawing/2014/main" val="1689330750"/>
                    </a:ext>
                  </a:extLst>
                </a:gridCol>
                <a:gridCol w="1506590">
                  <a:extLst>
                    <a:ext uri="{9D8B030D-6E8A-4147-A177-3AD203B41FA5}">
                      <a16:colId xmlns:a16="http://schemas.microsoft.com/office/drawing/2014/main" val="2660631934"/>
                    </a:ext>
                  </a:extLst>
                </a:gridCol>
                <a:gridCol w="1152462">
                  <a:extLst>
                    <a:ext uri="{9D8B030D-6E8A-4147-A177-3AD203B41FA5}">
                      <a16:colId xmlns:a16="http://schemas.microsoft.com/office/drawing/2014/main" val="3909717689"/>
                    </a:ext>
                  </a:extLst>
                </a:gridCol>
                <a:gridCol w="1126147">
                  <a:extLst>
                    <a:ext uri="{9D8B030D-6E8A-4147-A177-3AD203B41FA5}">
                      <a16:colId xmlns:a16="http://schemas.microsoft.com/office/drawing/2014/main" val="1603189107"/>
                    </a:ext>
                  </a:extLst>
                </a:gridCol>
                <a:gridCol w="1022279">
                  <a:extLst>
                    <a:ext uri="{9D8B030D-6E8A-4147-A177-3AD203B41FA5}">
                      <a16:colId xmlns:a16="http://schemas.microsoft.com/office/drawing/2014/main" val="2463353231"/>
                    </a:ext>
                  </a:extLst>
                </a:gridCol>
                <a:gridCol w="1058238">
                  <a:extLst>
                    <a:ext uri="{9D8B030D-6E8A-4147-A177-3AD203B41FA5}">
                      <a16:colId xmlns:a16="http://schemas.microsoft.com/office/drawing/2014/main" val="3914792682"/>
                    </a:ext>
                  </a:extLst>
                </a:gridCol>
              </a:tblGrid>
              <a:tr h="618076">
                <a:tc>
                  <a:txBody>
                    <a:bodyPr/>
                    <a:lstStyle/>
                    <a:p>
                      <a:r>
                        <a:rPr lang="en-US" sz="2000" b="0" dirty="0"/>
                        <a:t>MODEL</a:t>
                      </a:r>
                    </a:p>
                  </a:txBody>
                  <a:tcPr anchor="ctr"/>
                </a:tc>
                <a:tc>
                  <a:txBody>
                    <a:bodyPr/>
                    <a:lstStyle/>
                    <a:p>
                      <a:r>
                        <a:rPr lang="en-US" sz="2000" b="0" dirty="0"/>
                        <a:t>Data Type</a:t>
                      </a:r>
                    </a:p>
                  </a:txBody>
                  <a:tcPr anchor="ctr"/>
                </a:tc>
                <a:tc>
                  <a:txBody>
                    <a:bodyPr/>
                    <a:lstStyle/>
                    <a:p>
                      <a:r>
                        <a:rPr lang="en-US" sz="2000" b="0" dirty="0"/>
                        <a:t>Accuracy</a:t>
                      </a:r>
                    </a:p>
                  </a:txBody>
                  <a:tcPr anchor="ctr"/>
                </a:tc>
                <a:tc>
                  <a:txBody>
                    <a:bodyPr/>
                    <a:lstStyle/>
                    <a:p>
                      <a:r>
                        <a:rPr lang="en-US" sz="2000" b="0" dirty="0"/>
                        <a:t>Precision</a:t>
                      </a:r>
                    </a:p>
                  </a:txBody>
                  <a:tcPr anchor="ctr"/>
                </a:tc>
                <a:tc>
                  <a:txBody>
                    <a:bodyPr/>
                    <a:lstStyle/>
                    <a:p>
                      <a:r>
                        <a:rPr lang="en-US" sz="2000" b="0" dirty="0"/>
                        <a:t>Recall</a:t>
                      </a:r>
                    </a:p>
                  </a:txBody>
                  <a:tcPr anchor="ctr"/>
                </a:tc>
                <a:tc>
                  <a:txBody>
                    <a:bodyPr/>
                    <a:lstStyle/>
                    <a:p>
                      <a:r>
                        <a:rPr lang="en-US" sz="2000" b="0" dirty="0"/>
                        <a:t>F1 Score</a:t>
                      </a:r>
                    </a:p>
                  </a:txBody>
                  <a:tcPr anchor="ctr"/>
                </a:tc>
                <a:extLst>
                  <a:ext uri="{0D108BD9-81ED-4DB2-BD59-A6C34878D82A}">
                    <a16:rowId xmlns:a16="http://schemas.microsoft.com/office/drawing/2014/main" val="479928716"/>
                  </a:ext>
                </a:extLst>
              </a:tr>
              <a:tr h="618076">
                <a:tc>
                  <a:txBody>
                    <a:bodyPr/>
                    <a:lstStyle/>
                    <a:p>
                      <a:pPr marL="0" marR="0">
                        <a:lnSpc>
                          <a:spcPct val="200000"/>
                        </a:lnSpc>
                        <a:spcBef>
                          <a:spcPts val="0"/>
                        </a:spcBef>
                        <a:spcAft>
                          <a:spcPts val="0"/>
                        </a:spcAft>
                      </a:pPr>
                      <a:r>
                        <a:rPr lang="en-US" sz="2000" dirty="0">
                          <a:solidFill>
                            <a:srgbClr val="0D0D0D"/>
                          </a:solidFill>
                          <a:effectLst/>
                          <a:latin typeface="+mn-lt"/>
                          <a:ea typeface="Times New Roman" panose="02020603050405020304" pitchFamily="18" charset="0"/>
                          <a:cs typeface="Times New Roman" panose="02020603050405020304" pitchFamily="18" charset="0"/>
                        </a:rPr>
                        <a:t>DenseNet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r>
                        <a:rPr lang="en-US" sz="2000" b="0" dirty="0"/>
                        <a:t>Audio</a:t>
                      </a:r>
                    </a:p>
                  </a:txBody>
                  <a:tcPr anchor="ctr"/>
                </a:tc>
                <a:tc>
                  <a:txBody>
                    <a:bodyPr/>
                    <a:lstStyle/>
                    <a:p>
                      <a:pPr marL="0" marR="0">
                        <a:lnSpc>
                          <a:spcPct val="200000"/>
                        </a:lnSpc>
                        <a:spcBef>
                          <a:spcPts val="0"/>
                        </a:spcBef>
                        <a:spcAft>
                          <a:spcPts val="0"/>
                        </a:spcAft>
                      </a:pPr>
                      <a:r>
                        <a:rPr lang="en-US" sz="2000" dirty="0">
                          <a:solidFill>
                            <a:srgbClr val="0D0D0D"/>
                          </a:solidFill>
                          <a:effectLst/>
                          <a:latin typeface="+mn-lt"/>
                          <a:ea typeface="Times New Roman" panose="02020603050405020304" pitchFamily="18" charset="0"/>
                          <a:cs typeface="Times New Roman" panose="02020603050405020304" pitchFamily="18" charset="0"/>
                        </a:rPr>
                        <a:t>80.01%</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2000">
                          <a:solidFill>
                            <a:srgbClr val="0D0D0D"/>
                          </a:solidFill>
                          <a:effectLst/>
                          <a:latin typeface="+mn-lt"/>
                          <a:ea typeface="Times New Roman" panose="02020603050405020304" pitchFamily="18" charset="0"/>
                          <a:cs typeface="Times New Roman" panose="02020603050405020304" pitchFamily="18" charset="0"/>
                        </a:rPr>
                        <a:t>53.02%</a:t>
                      </a:r>
                      <a:endParaRPr lang="en-US" sz="20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2000">
                          <a:solidFill>
                            <a:srgbClr val="0D0D0D"/>
                          </a:solidFill>
                          <a:effectLst/>
                          <a:latin typeface="+mn-lt"/>
                          <a:ea typeface="Times New Roman" panose="02020603050405020304" pitchFamily="18" charset="0"/>
                          <a:cs typeface="Times New Roman" panose="02020603050405020304" pitchFamily="18" charset="0"/>
                        </a:rPr>
                        <a:t>72.82%</a:t>
                      </a:r>
                      <a:endParaRPr lang="en-US" sz="20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2000">
                          <a:solidFill>
                            <a:srgbClr val="0D0D0D"/>
                          </a:solidFill>
                          <a:effectLst/>
                          <a:latin typeface="+mn-lt"/>
                          <a:ea typeface="Times New Roman" panose="02020603050405020304" pitchFamily="18" charset="0"/>
                          <a:cs typeface="Times New Roman" panose="02020603050405020304" pitchFamily="18" charset="0"/>
                        </a:rPr>
                        <a:t>61.36%</a:t>
                      </a:r>
                      <a:endParaRPr lang="en-US" sz="20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0208656"/>
                  </a:ext>
                </a:extLst>
              </a:tr>
              <a:tr h="618076">
                <a:tc>
                  <a:txBody>
                    <a:bodyPr/>
                    <a:lstStyle/>
                    <a:p>
                      <a:pPr marL="0" marR="0">
                        <a:lnSpc>
                          <a:spcPct val="200000"/>
                        </a:lnSpc>
                        <a:spcBef>
                          <a:spcPts val="0"/>
                        </a:spcBef>
                        <a:spcAft>
                          <a:spcPts val="0"/>
                        </a:spcAft>
                      </a:pPr>
                      <a:r>
                        <a:rPr lang="en-US" sz="2000" dirty="0">
                          <a:solidFill>
                            <a:srgbClr val="0D0D0D"/>
                          </a:solidFill>
                          <a:effectLst/>
                          <a:latin typeface="+mn-lt"/>
                          <a:ea typeface="Times New Roman" panose="02020603050405020304" pitchFamily="18" charset="0"/>
                          <a:cs typeface="Times New Roman" panose="02020603050405020304" pitchFamily="18" charset="0"/>
                        </a:rPr>
                        <a:t>RNN</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r>
                        <a:rPr lang="en-US" sz="2000" b="0" dirty="0"/>
                        <a:t>Audio</a:t>
                      </a:r>
                    </a:p>
                  </a:txBody>
                  <a:tcPr anchor="ctr"/>
                </a:tc>
                <a:tc>
                  <a:txBody>
                    <a:bodyPr/>
                    <a:lstStyle/>
                    <a:p>
                      <a:pPr marL="0" marR="0">
                        <a:lnSpc>
                          <a:spcPct val="200000"/>
                        </a:lnSpc>
                        <a:spcBef>
                          <a:spcPts val="0"/>
                        </a:spcBef>
                        <a:spcAft>
                          <a:spcPts val="0"/>
                        </a:spcAft>
                      </a:pPr>
                      <a:r>
                        <a:rPr lang="en-US" sz="2000" dirty="0">
                          <a:solidFill>
                            <a:srgbClr val="0D0D0D"/>
                          </a:solidFill>
                          <a:effectLst/>
                          <a:latin typeface="+mn-lt"/>
                          <a:ea typeface="Times New Roman" panose="02020603050405020304" pitchFamily="18" charset="0"/>
                          <a:cs typeface="Times New Roman" panose="02020603050405020304" pitchFamily="18" charset="0"/>
                        </a:rPr>
                        <a:t>81.55%</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2000" dirty="0">
                          <a:solidFill>
                            <a:srgbClr val="0D0D0D"/>
                          </a:solidFill>
                          <a:effectLst/>
                          <a:latin typeface="+mn-lt"/>
                          <a:ea typeface="Times New Roman" panose="02020603050405020304" pitchFamily="18" charset="0"/>
                          <a:cs typeface="Times New Roman" panose="02020603050405020304" pitchFamily="18" charset="0"/>
                        </a:rPr>
                        <a:t>80.61%</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2000">
                          <a:solidFill>
                            <a:srgbClr val="0D0D0D"/>
                          </a:solidFill>
                          <a:effectLst/>
                          <a:latin typeface="+mn-lt"/>
                          <a:ea typeface="Times New Roman" panose="02020603050405020304" pitchFamily="18" charset="0"/>
                          <a:cs typeface="Times New Roman" panose="02020603050405020304" pitchFamily="18" charset="0"/>
                        </a:rPr>
                        <a:t>81.55%</a:t>
                      </a:r>
                      <a:endParaRPr lang="en-US" sz="20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2000">
                          <a:solidFill>
                            <a:srgbClr val="0D0D0D"/>
                          </a:solidFill>
                          <a:effectLst/>
                          <a:latin typeface="+mn-lt"/>
                          <a:ea typeface="Times New Roman" panose="02020603050405020304" pitchFamily="18" charset="0"/>
                          <a:cs typeface="Times New Roman" panose="02020603050405020304" pitchFamily="18" charset="0"/>
                        </a:rPr>
                        <a:t>80.99%</a:t>
                      </a:r>
                      <a:endParaRPr lang="en-US" sz="20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4243071"/>
                  </a:ext>
                </a:extLst>
              </a:tr>
              <a:tr h="618076">
                <a:tc>
                  <a:txBody>
                    <a:bodyPr/>
                    <a:lstStyle/>
                    <a:p>
                      <a:pPr marL="0" marR="0">
                        <a:lnSpc>
                          <a:spcPct val="200000"/>
                        </a:lnSpc>
                        <a:spcBef>
                          <a:spcPts val="0"/>
                        </a:spcBef>
                        <a:spcAft>
                          <a:spcPts val="0"/>
                        </a:spcAft>
                      </a:pPr>
                      <a:r>
                        <a:rPr lang="en-US" sz="2000" dirty="0">
                          <a:solidFill>
                            <a:srgbClr val="0D0D0D"/>
                          </a:solidFill>
                          <a:effectLst/>
                          <a:latin typeface="+mn-lt"/>
                          <a:ea typeface="Times New Roman" panose="02020603050405020304" pitchFamily="18" charset="0"/>
                          <a:cs typeface="Times New Roman" panose="02020603050405020304" pitchFamily="18" charset="0"/>
                        </a:rPr>
                        <a:t>ResNet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r>
                        <a:rPr lang="en-US" sz="2000" b="0" dirty="0"/>
                        <a:t>Audio</a:t>
                      </a:r>
                    </a:p>
                  </a:txBody>
                  <a:tcPr anchor="ctr"/>
                </a:tc>
                <a:tc>
                  <a:txBody>
                    <a:bodyPr/>
                    <a:lstStyle/>
                    <a:p>
                      <a:pPr marL="0" marR="0">
                        <a:lnSpc>
                          <a:spcPct val="200000"/>
                        </a:lnSpc>
                        <a:spcBef>
                          <a:spcPts val="0"/>
                        </a:spcBef>
                        <a:spcAft>
                          <a:spcPts val="0"/>
                        </a:spcAft>
                      </a:pPr>
                      <a:r>
                        <a:rPr lang="en-US" sz="2000" dirty="0">
                          <a:solidFill>
                            <a:srgbClr val="0D0D0D"/>
                          </a:solidFill>
                          <a:effectLst/>
                          <a:latin typeface="+mn-lt"/>
                          <a:ea typeface="Times New Roman" panose="02020603050405020304" pitchFamily="18" charset="0"/>
                          <a:cs typeface="Times New Roman" panose="02020603050405020304" pitchFamily="18" charset="0"/>
                        </a:rPr>
                        <a:t>80.58%</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2000">
                          <a:solidFill>
                            <a:srgbClr val="0D0D0D"/>
                          </a:solidFill>
                          <a:effectLst/>
                          <a:latin typeface="+mn-lt"/>
                          <a:ea typeface="Times New Roman" panose="02020603050405020304" pitchFamily="18" charset="0"/>
                          <a:cs typeface="Times New Roman" panose="02020603050405020304" pitchFamily="18" charset="0"/>
                        </a:rPr>
                        <a:t>84.11%</a:t>
                      </a:r>
                      <a:endParaRPr lang="en-US" sz="20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2000">
                          <a:solidFill>
                            <a:srgbClr val="0D0D0D"/>
                          </a:solidFill>
                          <a:effectLst/>
                          <a:latin typeface="+mn-lt"/>
                          <a:ea typeface="Times New Roman" panose="02020603050405020304" pitchFamily="18" charset="0"/>
                          <a:cs typeface="Times New Roman" panose="02020603050405020304" pitchFamily="18" charset="0"/>
                        </a:rPr>
                        <a:t>80.58%</a:t>
                      </a:r>
                      <a:endParaRPr lang="en-US" sz="20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2000" dirty="0">
                          <a:solidFill>
                            <a:srgbClr val="0D0D0D"/>
                          </a:solidFill>
                          <a:effectLst/>
                          <a:latin typeface="+mn-lt"/>
                          <a:ea typeface="Times New Roman" panose="02020603050405020304" pitchFamily="18" charset="0"/>
                          <a:cs typeface="Times New Roman" panose="02020603050405020304" pitchFamily="18" charset="0"/>
                        </a:rPr>
                        <a:t>75.15%</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808797"/>
                  </a:ext>
                </a:extLst>
              </a:tr>
            </a:tbl>
          </a:graphicData>
        </a:graphic>
      </p:graphicFrame>
      <p:sp>
        <p:nvSpPr>
          <p:cNvPr id="5" name="Slide Number Placeholder 4">
            <a:extLst>
              <a:ext uri="{FF2B5EF4-FFF2-40B4-BE49-F238E27FC236}">
                <a16:creationId xmlns:a16="http://schemas.microsoft.com/office/drawing/2014/main" id="{7F576313-F1C8-57CB-82F6-54BC07D3B9F4}"/>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24</a:t>
            </a:fld>
            <a:endParaRPr lang="en-US" dirty="0"/>
          </a:p>
        </p:txBody>
      </p:sp>
      <p:graphicFrame>
        <p:nvGraphicFramePr>
          <p:cNvPr id="8" name="Table 7">
            <a:extLst>
              <a:ext uri="{FF2B5EF4-FFF2-40B4-BE49-F238E27FC236}">
                <a16:creationId xmlns:a16="http://schemas.microsoft.com/office/drawing/2014/main" id="{09060F62-2F59-081C-D191-DE313C11EEAC}"/>
              </a:ext>
            </a:extLst>
          </p:cNvPr>
          <p:cNvGraphicFramePr>
            <a:graphicFrameLocks noGrp="1"/>
          </p:cNvGraphicFramePr>
          <p:nvPr>
            <p:extLst>
              <p:ext uri="{D42A27DB-BD31-4B8C-83A1-F6EECF244321}">
                <p14:modId xmlns:p14="http://schemas.microsoft.com/office/powerpoint/2010/main" val="3335829096"/>
              </p:ext>
            </p:extLst>
          </p:nvPr>
        </p:nvGraphicFramePr>
        <p:xfrm>
          <a:off x="5299414" y="4304063"/>
          <a:ext cx="4387989" cy="2048315"/>
        </p:xfrm>
        <a:graphic>
          <a:graphicData uri="http://schemas.openxmlformats.org/drawingml/2006/table">
            <a:tbl>
              <a:tblPr firstRow="1" bandRow="1">
                <a:tableStyleId>{C4B1156A-380E-4F78-BDF5-A606A8083BF9}</a:tableStyleId>
              </a:tblPr>
              <a:tblGrid>
                <a:gridCol w="1728937">
                  <a:extLst>
                    <a:ext uri="{9D8B030D-6E8A-4147-A177-3AD203B41FA5}">
                      <a16:colId xmlns:a16="http://schemas.microsoft.com/office/drawing/2014/main" val="1992686669"/>
                    </a:ext>
                  </a:extLst>
                </a:gridCol>
                <a:gridCol w="1506590">
                  <a:extLst>
                    <a:ext uri="{9D8B030D-6E8A-4147-A177-3AD203B41FA5}">
                      <a16:colId xmlns:a16="http://schemas.microsoft.com/office/drawing/2014/main" val="2077051723"/>
                    </a:ext>
                  </a:extLst>
                </a:gridCol>
                <a:gridCol w="1152462">
                  <a:extLst>
                    <a:ext uri="{9D8B030D-6E8A-4147-A177-3AD203B41FA5}">
                      <a16:colId xmlns:a16="http://schemas.microsoft.com/office/drawing/2014/main" val="312657412"/>
                    </a:ext>
                  </a:extLst>
                </a:gridCol>
              </a:tblGrid>
              <a:tr h="618076">
                <a:tc>
                  <a:txBody>
                    <a:bodyPr/>
                    <a:lstStyle/>
                    <a:p>
                      <a:r>
                        <a:rPr lang="en-US" sz="2000" b="0" dirty="0"/>
                        <a:t>MODEL</a:t>
                      </a:r>
                    </a:p>
                  </a:txBody>
                  <a:tcPr anchor="ctr"/>
                </a:tc>
                <a:tc>
                  <a:txBody>
                    <a:bodyPr/>
                    <a:lstStyle/>
                    <a:p>
                      <a:r>
                        <a:rPr lang="en-US" sz="2000" b="0" dirty="0"/>
                        <a:t>Data Type</a:t>
                      </a:r>
                    </a:p>
                  </a:txBody>
                  <a:tcPr anchor="ctr"/>
                </a:tc>
                <a:tc>
                  <a:txBody>
                    <a:bodyPr/>
                    <a:lstStyle/>
                    <a:p>
                      <a:r>
                        <a:rPr lang="en-US" sz="2000" b="0" dirty="0"/>
                        <a:t>Accuracy</a:t>
                      </a:r>
                    </a:p>
                  </a:txBody>
                  <a:tcPr anchor="ctr"/>
                </a:tc>
                <a:extLst>
                  <a:ext uri="{0D108BD9-81ED-4DB2-BD59-A6C34878D82A}">
                    <a16:rowId xmlns:a16="http://schemas.microsoft.com/office/drawing/2014/main" val="490139849"/>
                  </a:ext>
                </a:extLst>
              </a:tr>
              <a:tr h="618076">
                <a:tc>
                  <a:txBody>
                    <a:bodyPr/>
                    <a:lstStyle/>
                    <a:p>
                      <a:r>
                        <a:rPr lang="en-US" sz="2000" b="0" dirty="0"/>
                        <a:t>LSTM</a:t>
                      </a:r>
                    </a:p>
                  </a:txBody>
                  <a:tcPr anchor="ctr"/>
                </a:tc>
                <a:tc>
                  <a:txBody>
                    <a:bodyPr/>
                    <a:lstStyle/>
                    <a:p>
                      <a:r>
                        <a:rPr lang="en-US" sz="2000" b="0" dirty="0"/>
                        <a:t>Image</a:t>
                      </a:r>
                    </a:p>
                  </a:txBody>
                  <a:tcPr anchor="ctr"/>
                </a:tc>
                <a:tc>
                  <a:txBody>
                    <a:bodyPr/>
                    <a:lstStyle/>
                    <a:p>
                      <a:r>
                        <a:rPr lang="en-US" sz="2000" b="0" dirty="0"/>
                        <a:t>36.80%</a:t>
                      </a:r>
                    </a:p>
                  </a:txBody>
                  <a:tcPr anchor="ctr"/>
                </a:tc>
                <a:extLst>
                  <a:ext uri="{0D108BD9-81ED-4DB2-BD59-A6C34878D82A}">
                    <a16:rowId xmlns:a16="http://schemas.microsoft.com/office/drawing/2014/main" val="790956155"/>
                  </a:ext>
                </a:extLst>
              </a:tr>
              <a:tr h="812163">
                <a:tc>
                  <a:txBody>
                    <a:bodyPr/>
                    <a:lstStyle/>
                    <a:p>
                      <a:r>
                        <a:rPr lang="en-US" sz="2000" b="0" dirty="0"/>
                        <a:t>MobileNet</a:t>
                      </a:r>
                    </a:p>
                  </a:txBody>
                  <a:tcPr anchor="ctr"/>
                </a:tc>
                <a:tc>
                  <a:txBody>
                    <a:bodyPr/>
                    <a:lstStyle/>
                    <a:p>
                      <a:r>
                        <a:rPr lang="en-US" sz="2000" b="0" dirty="0"/>
                        <a:t>Image</a:t>
                      </a:r>
                    </a:p>
                  </a:txBody>
                  <a:tcPr anchor="ctr"/>
                </a:tc>
                <a:tc>
                  <a:txBody>
                    <a:bodyPr/>
                    <a:lstStyle/>
                    <a:p>
                      <a:r>
                        <a:rPr lang="en-US" sz="2000" b="0" dirty="0"/>
                        <a:t>46.20%</a:t>
                      </a:r>
                    </a:p>
                  </a:txBody>
                  <a:tcPr anchor="ctr"/>
                </a:tc>
                <a:extLst>
                  <a:ext uri="{0D108BD9-81ED-4DB2-BD59-A6C34878D82A}">
                    <a16:rowId xmlns:a16="http://schemas.microsoft.com/office/drawing/2014/main" val="142144863"/>
                  </a:ext>
                </a:extLst>
              </a:tr>
            </a:tbl>
          </a:graphicData>
        </a:graphic>
      </p:graphicFrame>
    </p:spTree>
    <p:extLst>
      <p:ext uri="{BB962C8B-B14F-4D97-AF65-F5344CB8AC3E}">
        <p14:creationId xmlns:p14="http://schemas.microsoft.com/office/powerpoint/2010/main" val="537809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Layers Design with solid fill">
            <a:extLst>
              <a:ext uri="{FF2B5EF4-FFF2-40B4-BE49-F238E27FC236}">
                <a16:creationId xmlns:a16="http://schemas.microsoft.com/office/drawing/2014/main" id="{7B9C8DC2-34DE-2963-42FB-F523F5E59E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0730" y="3112647"/>
            <a:ext cx="515554" cy="515554"/>
          </a:xfrm>
          <a:prstGeom prst="rect">
            <a:avLst/>
          </a:prstGeom>
        </p:spPr>
      </p:pic>
      <p:sp>
        <p:nvSpPr>
          <p:cNvPr id="13" name="Rectangle 1">
            <a:extLst>
              <a:ext uri="{FF2B5EF4-FFF2-40B4-BE49-F238E27FC236}">
                <a16:creationId xmlns:a16="http://schemas.microsoft.com/office/drawing/2014/main" id="{E7191772-32A3-D563-8428-6893130C06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a:extLst>
              <a:ext uri="{FF2B5EF4-FFF2-40B4-BE49-F238E27FC236}">
                <a16:creationId xmlns:a16="http://schemas.microsoft.com/office/drawing/2014/main" id="{F58A8B3C-7B3B-A889-712E-035899D2CCD4}"/>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3">
            <a:extLst>
              <a:ext uri="{FF2B5EF4-FFF2-40B4-BE49-F238E27FC236}">
                <a16:creationId xmlns:a16="http://schemas.microsoft.com/office/drawing/2014/main" id="{0CCD829F-C20D-EF81-F9D8-CB3F1BFADE36}"/>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Rounded Corners 15">
            <a:extLst>
              <a:ext uri="{FF2B5EF4-FFF2-40B4-BE49-F238E27FC236}">
                <a16:creationId xmlns:a16="http://schemas.microsoft.com/office/drawing/2014/main" id="{8D5E3798-C400-4121-C57F-7F3C8884804F}"/>
              </a:ext>
            </a:extLst>
          </p:cNvPr>
          <p:cNvSpPr/>
          <p:nvPr/>
        </p:nvSpPr>
        <p:spPr>
          <a:xfrm>
            <a:off x="6354803" y="870157"/>
            <a:ext cx="2048933" cy="147854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Farmer male outline">
            <a:extLst>
              <a:ext uri="{FF2B5EF4-FFF2-40B4-BE49-F238E27FC236}">
                <a16:creationId xmlns:a16="http://schemas.microsoft.com/office/drawing/2014/main" id="{5EA7FD4A-D9C1-A822-B616-FF4A1AC80B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21492" y="964395"/>
            <a:ext cx="515554" cy="515554"/>
          </a:xfrm>
          <a:prstGeom prst="rect">
            <a:avLst/>
          </a:prstGeom>
        </p:spPr>
      </p:pic>
      <p:sp>
        <p:nvSpPr>
          <p:cNvPr id="18" name="TextBox 17">
            <a:extLst>
              <a:ext uri="{FF2B5EF4-FFF2-40B4-BE49-F238E27FC236}">
                <a16:creationId xmlns:a16="http://schemas.microsoft.com/office/drawing/2014/main" id="{95762000-7ED1-C7C5-A410-612DDAF19917}"/>
              </a:ext>
            </a:extLst>
          </p:cNvPr>
          <p:cNvSpPr txBox="1"/>
          <p:nvPr/>
        </p:nvSpPr>
        <p:spPr>
          <a:xfrm>
            <a:off x="5607848" y="732635"/>
            <a:ext cx="753533" cy="369332"/>
          </a:xfrm>
          <a:prstGeom prst="rect">
            <a:avLst/>
          </a:prstGeom>
          <a:noFill/>
        </p:spPr>
        <p:txBody>
          <a:bodyPr wrap="square" rtlCol="0">
            <a:spAutoFit/>
          </a:bodyPr>
          <a:lstStyle/>
          <a:p>
            <a:r>
              <a:rPr lang="en-US" b="1" dirty="0"/>
              <a:t>Actor</a:t>
            </a:r>
          </a:p>
        </p:txBody>
      </p:sp>
      <p:pic>
        <p:nvPicPr>
          <p:cNvPr id="19" name="Graphic 18" descr="Computer outline">
            <a:extLst>
              <a:ext uri="{FF2B5EF4-FFF2-40B4-BE49-F238E27FC236}">
                <a16:creationId xmlns:a16="http://schemas.microsoft.com/office/drawing/2014/main" id="{33DA293F-A08F-4D12-FFDC-D12E7735A5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21492" y="1692531"/>
            <a:ext cx="601133" cy="601133"/>
          </a:xfrm>
          <a:prstGeom prst="rect">
            <a:avLst/>
          </a:prstGeom>
        </p:spPr>
      </p:pic>
      <p:pic>
        <p:nvPicPr>
          <p:cNvPr id="20" name="Graphic 19" descr="Layers Design outline">
            <a:extLst>
              <a:ext uri="{FF2B5EF4-FFF2-40B4-BE49-F238E27FC236}">
                <a16:creationId xmlns:a16="http://schemas.microsoft.com/office/drawing/2014/main" id="{59689D5D-008F-85AA-E70D-F3D7897FA3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81307" y="2900830"/>
            <a:ext cx="914400" cy="914400"/>
          </a:xfrm>
          <a:prstGeom prst="rect">
            <a:avLst/>
          </a:prstGeom>
        </p:spPr>
      </p:pic>
      <p:sp>
        <p:nvSpPr>
          <p:cNvPr id="21" name="Flowchart: Alternate Process 20">
            <a:extLst>
              <a:ext uri="{FF2B5EF4-FFF2-40B4-BE49-F238E27FC236}">
                <a16:creationId xmlns:a16="http://schemas.microsoft.com/office/drawing/2014/main" id="{EC114CAB-6AD0-C2F8-D7A1-BE60636695A0}"/>
              </a:ext>
            </a:extLst>
          </p:cNvPr>
          <p:cNvSpPr/>
          <p:nvPr/>
        </p:nvSpPr>
        <p:spPr>
          <a:xfrm>
            <a:off x="3323166" y="4360338"/>
            <a:ext cx="8089901" cy="2192862"/>
          </a:xfrm>
          <a:prstGeom prst="flowChartAlternateProcess">
            <a:avLst/>
          </a:prstGeom>
          <a:solidFill>
            <a:schemeClr val="bg1">
              <a:lumMod val="95000"/>
              <a:alpha val="94000"/>
            </a:schemeClr>
          </a:solidFill>
          <a:ln>
            <a:solidFill>
              <a:schemeClr val="tx1"/>
            </a:solidFill>
            <a:prstDash val="dash"/>
          </a:ln>
          <a:effectLst>
            <a:glow rad="127000">
              <a:schemeClr val="tx2">
                <a:lumMod val="20000"/>
                <a:lumOff val="8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B861DFC8-37DF-9FD6-1AA9-6AC86769066C}"/>
              </a:ext>
            </a:extLst>
          </p:cNvPr>
          <p:cNvSpPr/>
          <p:nvPr/>
        </p:nvSpPr>
        <p:spPr>
          <a:xfrm>
            <a:off x="3682999" y="4715933"/>
            <a:ext cx="7442201" cy="677334"/>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345B5AFC-F47A-793E-DB0C-06793319F55A}"/>
              </a:ext>
            </a:extLst>
          </p:cNvPr>
          <p:cNvSpPr/>
          <p:nvPr/>
        </p:nvSpPr>
        <p:spPr>
          <a:xfrm>
            <a:off x="3682999" y="5753364"/>
            <a:ext cx="7442201" cy="677334"/>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22805799-5862-6104-4D90-74D21CFCD90C}"/>
              </a:ext>
            </a:extLst>
          </p:cNvPr>
          <p:cNvCxnSpPr>
            <a:cxnSpLocks/>
          </p:cNvCxnSpPr>
          <p:nvPr/>
        </p:nvCxnSpPr>
        <p:spPr>
          <a:xfrm flipH="1">
            <a:off x="7338507" y="2380000"/>
            <a:ext cx="1" cy="681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300FA3E-D6C1-85B0-7603-9EBB5648D3EF}"/>
              </a:ext>
            </a:extLst>
          </p:cNvPr>
          <p:cNvCxnSpPr/>
          <p:nvPr/>
        </p:nvCxnSpPr>
        <p:spPr>
          <a:xfrm>
            <a:off x="7338507" y="3672940"/>
            <a:ext cx="0" cy="498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4EFAF80-8F55-74B1-29C0-DAE045137F3C}"/>
              </a:ext>
            </a:extLst>
          </p:cNvPr>
          <p:cNvSpPr txBox="1"/>
          <p:nvPr/>
        </p:nvSpPr>
        <p:spPr>
          <a:xfrm>
            <a:off x="3604912" y="3992349"/>
            <a:ext cx="2048932" cy="369332"/>
          </a:xfrm>
          <a:prstGeom prst="rect">
            <a:avLst/>
          </a:prstGeom>
          <a:noFill/>
        </p:spPr>
        <p:txBody>
          <a:bodyPr wrap="square" rtlCol="0">
            <a:spAutoFit/>
          </a:bodyPr>
          <a:lstStyle/>
          <a:p>
            <a:r>
              <a:rPr lang="en-US" b="1" dirty="0">
                <a:solidFill>
                  <a:schemeClr val="tx2"/>
                </a:solidFill>
              </a:rPr>
              <a:t>System Boundary</a:t>
            </a:r>
          </a:p>
        </p:txBody>
      </p:sp>
      <p:pic>
        <p:nvPicPr>
          <p:cNvPr id="28" name="Picture 27" descr="A black outline of a pig&#10;&#10;Description automatically generated">
            <a:extLst>
              <a:ext uri="{FF2B5EF4-FFF2-40B4-BE49-F238E27FC236}">
                <a16:creationId xmlns:a16="http://schemas.microsoft.com/office/drawing/2014/main" id="{542228D8-B912-110C-AF2B-6EF3979CB380}"/>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flipH="1">
            <a:off x="7909554" y="5778911"/>
            <a:ext cx="606903" cy="420943"/>
          </a:xfrm>
          <a:prstGeom prst="rect">
            <a:avLst/>
          </a:prstGeom>
          <a:effectLst>
            <a:glow>
              <a:schemeClr val="accent1">
                <a:alpha val="40000"/>
              </a:schemeClr>
            </a:glow>
            <a:softEdge rad="0"/>
          </a:effectLst>
        </p:spPr>
      </p:pic>
      <p:pic>
        <p:nvPicPr>
          <p:cNvPr id="29" name="Graphic 28" descr="Search Inventory with solid fill">
            <a:extLst>
              <a:ext uri="{FF2B5EF4-FFF2-40B4-BE49-F238E27FC236}">
                <a16:creationId xmlns:a16="http://schemas.microsoft.com/office/drawing/2014/main" id="{39908F8D-E114-BB1F-C356-F1504399CA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42113" y="5748862"/>
            <a:ext cx="584263" cy="469584"/>
          </a:xfrm>
          <a:prstGeom prst="rect">
            <a:avLst/>
          </a:prstGeom>
        </p:spPr>
      </p:pic>
      <p:pic>
        <p:nvPicPr>
          <p:cNvPr id="30" name="Graphic 29" descr="Syncing cloud with solid fill">
            <a:extLst>
              <a:ext uri="{FF2B5EF4-FFF2-40B4-BE49-F238E27FC236}">
                <a16:creationId xmlns:a16="http://schemas.microsoft.com/office/drawing/2014/main" id="{08E722C3-29A5-7D97-3DDA-5494C2BCC1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37044" y="4626287"/>
            <a:ext cx="664001" cy="664001"/>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69495EDD-0744-03BD-7020-787491E8C83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09554" y="4681316"/>
            <a:ext cx="560606" cy="560606"/>
          </a:xfrm>
          <a:prstGeom prst="rect">
            <a:avLst/>
          </a:prstGeom>
        </p:spPr>
      </p:pic>
      <p:pic>
        <p:nvPicPr>
          <p:cNvPr id="32" name="Picture 31" descr="A black background with a black square&#10;&#10;Description automatically generated with medium confidence">
            <a:extLst>
              <a:ext uri="{FF2B5EF4-FFF2-40B4-BE49-F238E27FC236}">
                <a16:creationId xmlns:a16="http://schemas.microsoft.com/office/drawing/2014/main" id="{45B31788-DA29-0405-B043-C8723944C70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67051" y="4768813"/>
            <a:ext cx="451480" cy="412619"/>
          </a:xfrm>
          <a:prstGeom prst="rect">
            <a:avLst/>
          </a:prstGeom>
        </p:spPr>
      </p:pic>
      <p:pic>
        <p:nvPicPr>
          <p:cNvPr id="33" name="Picture 32" descr="A black background with a black square&#10;&#10;Description automatically generated with medium confidence">
            <a:extLst>
              <a:ext uri="{FF2B5EF4-FFF2-40B4-BE49-F238E27FC236}">
                <a16:creationId xmlns:a16="http://schemas.microsoft.com/office/drawing/2014/main" id="{C4AD3BD1-B799-D6DF-06E0-549837430E9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716" y="4639571"/>
            <a:ext cx="617222" cy="650717"/>
          </a:xfrm>
          <a:prstGeom prst="rect">
            <a:avLst/>
          </a:prstGeom>
        </p:spPr>
      </p:pic>
      <p:pic>
        <p:nvPicPr>
          <p:cNvPr id="34" name="Picture 33" descr="A black background with a black square&#10;&#10;Description automatically generated with medium confidence">
            <a:extLst>
              <a:ext uri="{FF2B5EF4-FFF2-40B4-BE49-F238E27FC236}">
                <a16:creationId xmlns:a16="http://schemas.microsoft.com/office/drawing/2014/main" id="{DCFF7C7A-917E-B74C-2447-FF4F2EF6F2E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66633" y="5747519"/>
            <a:ext cx="584263" cy="510729"/>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6927661E-F0C0-07E7-62AC-5AFC1B4B374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70319" y="5768757"/>
            <a:ext cx="584263" cy="468251"/>
          </a:xfrm>
          <a:prstGeom prst="rect">
            <a:avLst/>
          </a:prstGeom>
        </p:spPr>
      </p:pic>
      <p:sp>
        <p:nvSpPr>
          <p:cNvPr id="36" name="TextBox 35">
            <a:extLst>
              <a:ext uri="{FF2B5EF4-FFF2-40B4-BE49-F238E27FC236}">
                <a16:creationId xmlns:a16="http://schemas.microsoft.com/office/drawing/2014/main" id="{B5766065-9AA3-B250-BABB-B297EE5B6A87}"/>
              </a:ext>
            </a:extLst>
          </p:cNvPr>
          <p:cNvSpPr txBox="1"/>
          <p:nvPr/>
        </p:nvSpPr>
        <p:spPr>
          <a:xfrm>
            <a:off x="6512141" y="1379186"/>
            <a:ext cx="2536224" cy="276999"/>
          </a:xfrm>
          <a:prstGeom prst="rect">
            <a:avLst/>
          </a:prstGeom>
          <a:noFill/>
        </p:spPr>
        <p:txBody>
          <a:bodyPr wrap="square" rtlCol="0">
            <a:spAutoFit/>
          </a:bodyPr>
          <a:lstStyle/>
          <a:p>
            <a:r>
              <a:rPr lang="en-US" sz="1200" b="1" dirty="0"/>
              <a:t>Proprietor of a swine farm</a:t>
            </a:r>
          </a:p>
        </p:txBody>
      </p:sp>
      <p:sp>
        <p:nvSpPr>
          <p:cNvPr id="37" name="TextBox 36">
            <a:extLst>
              <a:ext uri="{FF2B5EF4-FFF2-40B4-BE49-F238E27FC236}">
                <a16:creationId xmlns:a16="http://schemas.microsoft.com/office/drawing/2014/main" id="{C9A2F315-1EE0-FD58-3AAC-D04B8B9F7621}"/>
              </a:ext>
            </a:extLst>
          </p:cNvPr>
          <p:cNvSpPr txBox="1"/>
          <p:nvPr/>
        </p:nvSpPr>
        <p:spPr>
          <a:xfrm>
            <a:off x="7812073" y="3115305"/>
            <a:ext cx="2133060" cy="307777"/>
          </a:xfrm>
          <a:prstGeom prst="rect">
            <a:avLst/>
          </a:prstGeom>
          <a:noFill/>
        </p:spPr>
        <p:txBody>
          <a:bodyPr wrap="square" rtlCol="0">
            <a:spAutoFit/>
          </a:bodyPr>
          <a:lstStyle/>
          <a:p>
            <a:r>
              <a:rPr lang="en-US" sz="1400" b="1" dirty="0"/>
              <a:t>Audio Data / Image Data</a:t>
            </a:r>
          </a:p>
        </p:txBody>
      </p:sp>
      <p:sp>
        <p:nvSpPr>
          <p:cNvPr id="38" name="TextBox 37">
            <a:extLst>
              <a:ext uri="{FF2B5EF4-FFF2-40B4-BE49-F238E27FC236}">
                <a16:creationId xmlns:a16="http://schemas.microsoft.com/office/drawing/2014/main" id="{4E2BD124-9EE6-80FD-7D33-E1145CF6FF83}"/>
              </a:ext>
            </a:extLst>
          </p:cNvPr>
          <p:cNvSpPr txBox="1"/>
          <p:nvPr/>
        </p:nvSpPr>
        <p:spPr>
          <a:xfrm>
            <a:off x="3650908" y="5507159"/>
            <a:ext cx="1956940" cy="307777"/>
          </a:xfrm>
          <a:prstGeom prst="rect">
            <a:avLst/>
          </a:prstGeom>
          <a:noFill/>
        </p:spPr>
        <p:txBody>
          <a:bodyPr wrap="square" rtlCol="0">
            <a:spAutoFit/>
          </a:bodyPr>
          <a:lstStyle/>
          <a:p>
            <a:r>
              <a:rPr lang="en-US" sz="1400" b="1" dirty="0">
                <a:solidFill>
                  <a:schemeClr val="accent6">
                    <a:lumMod val="75000"/>
                  </a:schemeClr>
                </a:solidFill>
              </a:rPr>
              <a:t>Potential Use Case</a:t>
            </a:r>
          </a:p>
        </p:txBody>
      </p:sp>
      <p:sp>
        <p:nvSpPr>
          <p:cNvPr id="39" name="TextBox 38">
            <a:extLst>
              <a:ext uri="{FF2B5EF4-FFF2-40B4-BE49-F238E27FC236}">
                <a16:creationId xmlns:a16="http://schemas.microsoft.com/office/drawing/2014/main" id="{CB2176C9-6E13-6ED7-5F46-5F0BD4B9CF5C}"/>
              </a:ext>
            </a:extLst>
          </p:cNvPr>
          <p:cNvSpPr txBox="1"/>
          <p:nvPr/>
        </p:nvSpPr>
        <p:spPr>
          <a:xfrm>
            <a:off x="3604912" y="4438300"/>
            <a:ext cx="2699091" cy="307777"/>
          </a:xfrm>
          <a:prstGeom prst="rect">
            <a:avLst/>
          </a:prstGeom>
          <a:noFill/>
        </p:spPr>
        <p:txBody>
          <a:bodyPr wrap="square" rtlCol="0">
            <a:spAutoFit/>
          </a:bodyPr>
          <a:lstStyle/>
          <a:p>
            <a:r>
              <a:rPr lang="en-US" sz="1400" b="1" dirty="0">
                <a:solidFill>
                  <a:schemeClr val="accent4">
                    <a:lumMod val="75000"/>
                  </a:schemeClr>
                </a:solidFill>
              </a:rPr>
              <a:t>Porcine disease data conversion </a:t>
            </a:r>
          </a:p>
        </p:txBody>
      </p:sp>
      <p:sp>
        <p:nvSpPr>
          <p:cNvPr id="40" name="TextBox 39">
            <a:extLst>
              <a:ext uri="{FF2B5EF4-FFF2-40B4-BE49-F238E27FC236}">
                <a16:creationId xmlns:a16="http://schemas.microsoft.com/office/drawing/2014/main" id="{253AF65D-E983-721D-4496-B8BD17B1BE2F}"/>
              </a:ext>
            </a:extLst>
          </p:cNvPr>
          <p:cNvSpPr txBox="1"/>
          <p:nvPr/>
        </p:nvSpPr>
        <p:spPr>
          <a:xfrm>
            <a:off x="3654569" y="5155292"/>
            <a:ext cx="1739509" cy="253916"/>
          </a:xfrm>
          <a:prstGeom prst="rect">
            <a:avLst/>
          </a:prstGeom>
          <a:noFill/>
        </p:spPr>
        <p:txBody>
          <a:bodyPr wrap="square" rtlCol="0">
            <a:spAutoFit/>
          </a:bodyPr>
          <a:lstStyle/>
          <a:p>
            <a:r>
              <a:rPr lang="en-US" sz="1050" b="1" dirty="0"/>
              <a:t>Cloud base Stored Records</a:t>
            </a:r>
          </a:p>
        </p:txBody>
      </p:sp>
      <p:sp>
        <p:nvSpPr>
          <p:cNvPr id="41" name="TextBox 40">
            <a:extLst>
              <a:ext uri="{FF2B5EF4-FFF2-40B4-BE49-F238E27FC236}">
                <a16:creationId xmlns:a16="http://schemas.microsoft.com/office/drawing/2014/main" id="{74389F6A-1D78-A197-719C-9F4AEFEF2D6D}"/>
              </a:ext>
            </a:extLst>
          </p:cNvPr>
          <p:cNvSpPr txBox="1"/>
          <p:nvPr/>
        </p:nvSpPr>
        <p:spPr>
          <a:xfrm>
            <a:off x="7365306" y="5147321"/>
            <a:ext cx="1160215" cy="253916"/>
          </a:xfrm>
          <a:prstGeom prst="rect">
            <a:avLst/>
          </a:prstGeom>
          <a:noFill/>
        </p:spPr>
        <p:txBody>
          <a:bodyPr wrap="square" rtlCol="0">
            <a:spAutoFit/>
          </a:bodyPr>
          <a:lstStyle/>
          <a:p>
            <a:r>
              <a:rPr lang="en-US" sz="1050" b="1" dirty="0"/>
              <a:t>Data Conversion</a:t>
            </a:r>
          </a:p>
        </p:txBody>
      </p:sp>
      <p:sp>
        <p:nvSpPr>
          <p:cNvPr id="42" name="TextBox 41">
            <a:extLst>
              <a:ext uri="{FF2B5EF4-FFF2-40B4-BE49-F238E27FC236}">
                <a16:creationId xmlns:a16="http://schemas.microsoft.com/office/drawing/2014/main" id="{64A4FDB4-99BF-B8DE-AC89-44A567999B70}"/>
              </a:ext>
            </a:extLst>
          </p:cNvPr>
          <p:cNvSpPr txBox="1"/>
          <p:nvPr/>
        </p:nvSpPr>
        <p:spPr>
          <a:xfrm>
            <a:off x="8706031" y="5147322"/>
            <a:ext cx="1329268" cy="253916"/>
          </a:xfrm>
          <a:prstGeom prst="rect">
            <a:avLst/>
          </a:prstGeom>
          <a:noFill/>
        </p:spPr>
        <p:txBody>
          <a:bodyPr wrap="square" rtlCol="0">
            <a:spAutoFit/>
          </a:bodyPr>
          <a:lstStyle/>
          <a:p>
            <a:r>
              <a:rPr lang="en-US" sz="1050" b="1" dirty="0"/>
              <a:t>Data Segmentation</a:t>
            </a:r>
          </a:p>
        </p:txBody>
      </p:sp>
      <p:sp>
        <p:nvSpPr>
          <p:cNvPr id="43" name="TextBox 42">
            <a:extLst>
              <a:ext uri="{FF2B5EF4-FFF2-40B4-BE49-F238E27FC236}">
                <a16:creationId xmlns:a16="http://schemas.microsoft.com/office/drawing/2014/main" id="{20182B60-9D0E-A356-59AF-6A4647D648A6}"/>
              </a:ext>
            </a:extLst>
          </p:cNvPr>
          <p:cNvSpPr txBox="1"/>
          <p:nvPr/>
        </p:nvSpPr>
        <p:spPr>
          <a:xfrm>
            <a:off x="10018624" y="5152068"/>
            <a:ext cx="1160215" cy="261610"/>
          </a:xfrm>
          <a:prstGeom prst="rect">
            <a:avLst/>
          </a:prstGeom>
          <a:noFill/>
        </p:spPr>
        <p:txBody>
          <a:bodyPr wrap="square" rtlCol="0">
            <a:spAutoFit/>
          </a:bodyPr>
          <a:lstStyle/>
          <a:p>
            <a:r>
              <a:rPr lang="en-US" sz="1050" b="1" dirty="0"/>
              <a:t>Data Modeling </a:t>
            </a:r>
          </a:p>
        </p:txBody>
      </p:sp>
      <p:sp>
        <p:nvSpPr>
          <p:cNvPr id="44" name="TextBox 43">
            <a:extLst>
              <a:ext uri="{FF2B5EF4-FFF2-40B4-BE49-F238E27FC236}">
                <a16:creationId xmlns:a16="http://schemas.microsoft.com/office/drawing/2014/main" id="{0F47866F-05E0-C351-283A-AA7AF935E64A}"/>
              </a:ext>
            </a:extLst>
          </p:cNvPr>
          <p:cNvSpPr txBox="1"/>
          <p:nvPr/>
        </p:nvSpPr>
        <p:spPr>
          <a:xfrm>
            <a:off x="3771334" y="6176782"/>
            <a:ext cx="1103954" cy="253916"/>
          </a:xfrm>
          <a:prstGeom prst="rect">
            <a:avLst/>
          </a:prstGeom>
          <a:noFill/>
        </p:spPr>
        <p:txBody>
          <a:bodyPr wrap="square" rtlCol="0">
            <a:spAutoFit/>
          </a:bodyPr>
          <a:lstStyle/>
          <a:p>
            <a:r>
              <a:rPr lang="en-US" sz="1050" b="1" dirty="0"/>
              <a:t>Handling Errors</a:t>
            </a:r>
          </a:p>
        </p:txBody>
      </p:sp>
      <p:sp>
        <p:nvSpPr>
          <p:cNvPr id="45" name="TextBox 44">
            <a:extLst>
              <a:ext uri="{FF2B5EF4-FFF2-40B4-BE49-F238E27FC236}">
                <a16:creationId xmlns:a16="http://schemas.microsoft.com/office/drawing/2014/main" id="{05DF7DBE-7439-4ED6-8C8C-55E98D267C2D}"/>
              </a:ext>
            </a:extLst>
          </p:cNvPr>
          <p:cNvSpPr txBox="1"/>
          <p:nvPr/>
        </p:nvSpPr>
        <p:spPr>
          <a:xfrm>
            <a:off x="5587757" y="6176782"/>
            <a:ext cx="1492974" cy="253916"/>
          </a:xfrm>
          <a:prstGeom prst="rect">
            <a:avLst/>
          </a:prstGeom>
          <a:noFill/>
        </p:spPr>
        <p:txBody>
          <a:bodyPr wrap="square" rtlCol="0">
            <a:spAutoFit/>
          </a:bodyPr>
          <a:lstStyle/>
          <a:p>
            <a:r>
              <a:rPr lang="en-US" sz="1050" b="1" dirty="0"/>
              <a:t>Identifying the diseases </a:t>
            </a:r>
          </a:p>
        </p:txBody>
      </p:sp>
      <p:sp>
        <p:nvSpPr>
          <p:cNvPr id="46" name="TextBox 45">
            <a:extLst>
              <a:ext uri="{FF2B5EF4-FFF2-40B4-BE49-F238E27FC236}">
                <a16:creationId xmlns:a16="http://schemas.microsoft.com/office/drawing/2014/main" id="{EE6BA3D4-AC23-A921-BC41-ADD8EC7CAC04}"/>
              </a:ext>
            </a:extLst>
          </p:cNvPr>
          <p:cNvSpPr txBox="1"/>
          <p:nvPr/>
        </p:nvSpPr>
        <p:spPr>
          <a:xfrm>
            <a:off x="7373292" y="6150318"/>
            <a:ext cx="1806989" cy="253916"/>
          </a:xfrm>
          <a:prstGeom prst="rect">
            <a:avLst/>
          </a:prstGeom>
          <a:noFill/>
        </p:spPr>
        <p:txBody>
          <a:bodyPr wrap="square" rtlCol="0">
            <a:spAutoFit/>
          </a:bodyPr>
          <a:lstStyle/>
          <a:p>
            <a:r>
              <a:rPr lang="en-US" sz="1050" b="1" dirty="0"/>
              <a:t>Determine types of Disease</a:t>
            </a:r>
          </a:p>
        </p:txBody>
      </p:sp>
      <p:sp>
        <p:nvSpPr>
          <p:cNvPr id="47" name="TextBox 46">
            <a:extLst>
              <a:ext uri="{FF2B5EF4-FFF2-40B4-BE49-F238E27FC236}">
                <a16:creationId xmlns:a16="http://schemas.microsoft.com/office/drawing/2014/main" id="{5386E63A-504F-1AD2-59E1-4BC794325E51}"/>
              </a:ext>
            </a:extLst>
          </p:cNvPr>
          <p:cNvSpPr txBox="1"/>
          <p:nvPr/>
        </p:nvSpPr>
        <p:spPr>
          <a:xfrm>
            <a:off x="9275778" y="6171774"/>
            <a:ext cx="1921932" cy="253916"/>
          </a:xfrm>
          <a:prstGeom prst="rect">
            <a:avLst/>
          </a:prstGeom>
          <a:noFill/>
        </p:spPr>
        <p:txBody>
          <a:bodyPr wrap="square" rtlCol="0">
            <a:spAutoFit/>
          </a:bodyPr>
          <a:lstStyle/>
          <a:p>
            <a:r>
              <a:rPr lang="en-US" sz="1050" b="1" dirty="0"/>
              <a:t>Track early-stage swine disease</a:t>
            </a:r>
          </a:p>
        </p:txBody>
      </p:sp>
      <p:pic>
        <p:nvPicPr>
          <p:cNvPr id="48" name="Picture 47" descr="A black background with a black square&#10;&#10;Description automatically generated with medium confidence">
            <a:extLst>
              <a:ext uri="{FF2B5EF4-FFF2-40B4-BE49-F238E27FC236}">
                <a16:creationId xmlns:a16="http://schemas.microsoft.com/office/drawing/2014/main" id="{4509140A-5A8C-B491-D951-55262E085E4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69695" y="4767192"/>
            <a:ext cx="641321" cy="447596"/>
          </a:xfrm>
          <a:prstGeom prst="rect">
            <a:avLst/>
          </a:prstGeom>
        </p:spPr>
      </p:pic>
      <p:sp>
        <p:nvSpPr>
          <p:cNvPr id="49" name="TextBox 48">
            <a:extLst>
              <a:ext uri="{FF2B5EF4-FFF2-40B4-BE49-F238E27FC236}">
                <a16:creationId xmlns:a16="http://schemas.microsoft.com/office/drawing/2014/main" id="{4D789B2D-1965-31EE-C69A-F110629FC6E7}"/>
              </a:ext>
            </a:extLst>
          </p:cNvPr>
          <p:cNvSpPr txBox="1"/>
          <p:nvPr/>
        </p:nvSpPr>
        <p:spPr>
          <a:xfrm>
            <a:off x="5705730" y="5144095"/>
            <a:ext cx="1402319" cy="253916"/>
          </a:xfrm>
          <a:prstGeom prst="rect">
            <a:avLst/>
          </a:prstGeom>
          <a:noFill/>
        </p:spPr>
        <p:txBody>
          <a:bodyPr wrap="square" rtlCol="0">
            <a:spAutoFit/>
          </a:bodyPr>
          <a:lstStyle/>
          <a:p>
            <a:r>
              <a:rPr lang="en-US" sz="1050" b="1" dirty="0"/>
              <a:t>Data Preprocessing </a:t>
            </a:r>
          </a:p>
        </p:txBody>
      </p:sp>
      <p:pic>
        <p:nvPicPr>
          <p:cNvPr id="50" name="Picture 49" descr="A black background with a black square&#10;&#10;Description automatically generated with medium confidence">
            <a:extLst>
              <a:ext uri="{FF2B5EF4-FFF2-40B4-BE49-F238E27FC236}">
                <a16:creationId xmlns:a16="http://schemas.microsoft.com/office/drawing/2014/main" id="{4116C2CC-7726-5E28-5905-9F33023E6C3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50368" y="4678709"/>
            <a:ext cx="609351" cy="609351"/>
          </a:xfrm>
          <a:prstGeom prst="rect">
            <a:avLst/>
          </a:prstGeom>
        </p:spPr>
      </p:pic>
      <p:sp>
        <p:nvSpPr>
          <p:cNvPr id="51" name="Title 16">
            <a:extLst>
              <a:ext uri="{FF2B5EF4-FFF2-40B4-BE49-F238E27FC236}">
                <a16:creationId xmlns:a16="http://schemas.microsoft.com/office/drawing/2014/main" id="{6FDA2DA7-8C49-B204-7AA3-F872C756AE99}"/>
              </a:ext>
            </a:extLst>
          </p:cNvPr>
          <p:cNvSpPr>
            <a:spLocks noGrp="1"/>
          </p:cNvSpPr>
          <p:nvPr>
            <p:ph type="title"/>
          </p:nvPr>
        </p:nvSpPr>
        <p:spPr>
          <a:xfrm>
            <a:off x="427772" y="271956"/>
            <a:ext cx="10360152" cy="914400"/>
          </a:xfrm>
        </p:spPr>
        <p:txBody>
          <a:bodyPr/>
          <a:lstStyle/>
          <a:p>
            <a:r>
              <a:rPr lang="en-US" sz="4800" dirty="0"/>
              <a:t>System Design</a:t>
            </a:r>
          </a:p>
        </p:txBody>
      </p:sp>
      <p:pic>
        <p:nvPicPr>
          <p:cNvPr id="5" name="Picture 4" descr="A pig with skin rashes&#10;&#10;Description automatically generated">
            <a:extLst>
              <a:ext uri="{FF2B5EF4-FFF2-40B4-BE49-F238E27FC236}">
                <a16:creationId xmlns:a16="http://schemas.microsoft.com/office/drawing/2014/main" id="{E270520E-9228-E63F-A495-3BE79FCD4364}"/>
              </a:ext>
            </a:extLst>
          </p:cNvPr>
          <p:cNvPicPr>
            <a:picLocks noChangeAspect="1"/>
          </p:cNvPicPr>
          <p:nvPr/>
        </p:nvPicPr>
        <p:blipFill>
          <a:blip r:embed="rId24"/>
          <a:stretch>
            <a:fillRect/>
          </a:stretch>
        </p:blipFill>
        <p:spPr>
          <a:xfrm>
            <a:off x="547127" y="1453320"/>
            <a:ext cx="3308799" cy="2419700"/>
          </a:xfrm>
          <a:prstGeom prst="rect">
            <a:avLst/>
          </a:prstGeom>
        </p:spPr>
      </p:pic>
    </p:spTree>
    <p:extLst>
      <p:ext uri="{BB962C8B-B14F-4D97-AF65-F5344CB8AC3E}">
        <p14:creationId xmlns:p14="http://schemas.microsoft.com/office/powerpoint/2010/main" val="3748348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B1E4A3E-9C42-688D-A152-9BE47312DCBA}"/>
              </a:ext>
            </a:extLst>
          </p:cNvPr>
          <p:cNvSpPr/>
          <p:nvPr/>
        </p:nvSpPr>
        <p:spPr>
          <a:xfrm>
            <a:off x="379951" y="1140359"/>
            <a:ext cx="11087100" cy="2277533"/>
          </a:xfrm>
          <a:prstGeom prst="roundRect">
            <a:avLst/>
          </a:prstGeom>
          <a:solidFill>
            <a:schemeClr val="bg1">
              <a:lumMod val="95000"/>
            </a:schemeClr>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Alternate Process 10">
            <a:extLst>
              <a:ext uri="{FF2B5EF4-FFF2-40B4-BE49-F238E27FC236}">
                <a16:creationId xmlns:a16="http://schemas.microsoft.com/office/drawing/2014/main" id="{76DA6D41-9ED4-4F7E-D864-83428E7F74CC}"/>
              </a:ext>
            </a:extLst>
          </p:cNvPr>
          <p:cNvSpPr/>
          <p:nvPr/>
        </p:nvSpPr>
        <p:spPr>
          <a:xfrm>
            <a:off x="520350" y="1353307"/>
            <a:ext cx="1258349" cy="587229"/>
          </a:xfrm>
          <a:prstGeom prst="flowChartAlternateProcess">
            <a:avLst/>
          </a:prstGeom>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Users outline">
            <a:extLst>
              <a:ext uri="{FF2B5EF4-FFF2-40B4-BE49-F238E27FC236}">
                <a16:creationId xmlns:a16="http://schemas.microsoft.com/office/drawing/2014/main" id="{43557A2F-E0BD-64AC-B173-F33831D5B3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9524" y="2418282"/>
            <a:ext cx="914400" cy="914400"/>
          </a:xfrm>
          <a:prstGeom prst="rect">
            <a:avLst/>
          </a:prstGeom>
        </p:spPr>
      </p:pic>
      <p:sp>
        <p:nvSpPr>
          <p:cNvPr id="13" name="Rectangle: Rounded Corners 12">
            <a:extLst>
              <a:ext uri="{FF2B5EF4-FFF2-40B4-BE49-F238E27FC236}">
                <a16:creationId xmlns:a16="http://schemas.microsoft.com/office/drawing/2014/main" id="{4CFFA420-0D92-4655-3B28-29E2724092EA}"/>
              </a:ext>
            </a:extLst>
          </p:cNvPr>
          <p:cNvSpPr/>
          <p:nvPr/>
        </p:nvSpPr>
        <p:spPr>
          <a:xfrm>
            <a:off x="379951" y="3680941"/>
            <a:ext cx="11087100" cy="3044663"/>
          </a:xfrm>
          <a:prstGeom prst="roundRect">
            <a:avLst/>
          </a:prstGeom>
          <a:solidFill>
            <a:schemeClr val="accent2">
              <a:lumMod val="20000"/>
              <a:lumOff val="80000"/>
            </a:schemeClr>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Alternate Process 13">
            <a:extLst>
              <a:ext uri="{FF2B5EF4-FFF2-40B4-BE49-F238E27FC236}">
                <a16:creationId xmlns:a16="http://schemas.microsoft.com/office/drawing/2014/main" id="{C3D5D995-15B1-255D-C6BF-99697BDC7557}"/>
              </a:ext>
            </a:extLst>
          </p:cNvPr>
          <p:cNvSpPr/>
          <p:nvPr/>
        </p:nvSpPr>
        <p:spPr>
          <a:xfrm>
            <a:off x="10033000" y="5591184"/>
            <a:ext cx="1258349" cy="587229"/>
          </a:xfrm>
          <a:prstGeom prst="flowChartAlternateProcess">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Internet with solid fill">
            <a:extLst>
              <a:ext uri="{FF2B5EF4-FFF2-40B4-BE49-F238E27FC236}">
                <a16:creationId xmlns:a16="http://schemas.microsoft.com/office/drawing/2014/main" id="{662A47FE-A44B-EE5A-6D22-E6413A3C4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9454" y="1017242"/>
            <a:ext cx="1714500" cy="1714500"/>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99CE33E9-6B6E-8C45-68C0-BA795280A4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3457" y="1315439"/>
            <a:ext cx="1087579" cy="1087579"/>
          </a:xfrm>
          <a:prstGeom prst="rect">
            <a:avLst/>
          </a:prstGeom>
        </p:spPr>
      </p:pic>
      <p:pic>
        <p:nvPicPr>
          <p:cNvPr id="18" name="Picture 17" descr="A black and white image&#10;&#10;Description automatically generated">
            <a:extLst>
              <a:ext uri="{FF2B5EF4-FFF2-40B4-BE49-F238E27FC236}">
                <a16:creationId xmlns:a16="http://schemas.microsoft.com/office/drawing/2014/main" id="{0B76B659-837F-31E6-7C6A-917A7B73429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655839" y="5839482"/>
            <a:ext cx="677862" cy="677862"/>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31DADD5A-D778-D8FA-E4CB-8160ED8925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47626" y="4372106"/>
            <a:ext cx="758909" cy="75890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1CB0AA3C-716A-AA67-6649-48AAC2E5DD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676" y="4446600"/>
            <a:ext cx="1029508" cy="1029508"/>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94A38256-0A7A-26A4-B838-F002C9FACD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96135" y="4831596"/>
            <a:ext cx="677863" cy="677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descr="A black background with a black square&#10;&#10;Description automatically generated with medium confidence">
            <a:extLst>
              <a:ext uri="{FF2B5EF4-FFF2-40B4-BE49-F238E27FC236}">
                <a16:creationId xmlns:a16="http://schemas.microsoft.com/office/drawing/2014/main" id="{AF5E17FF-FE81-F92E-286D-EE9819B87D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15275" y="5210944"/>
            <a:ext cx="801037" cy="801428"/>
          </a:xfrm>
          <a:prstGeom prst="rect">
            <a:avLst/>
          </a:prstGeom>
        </p:spPr>
      </p:pic>
      <p:sp>
        <p:nvSpPr>
          <p:cNvPr id="23" name="TextBox 22">
            <a:extLst>
              <a:ext uri="{FF2B5EF4-FFF2-40B4-BE49-F238E27FC236}">
                <a16:creationId xmlns:a16="http://schemas.microsoft.com/office/drawing/2014/main" id="{147CD402-A9CE-0365-1676-4C227BDDC0C2}"/>
              </a:ext>
            </a:extLst>
          </p:cNvPr>
          <p:cNvSpPr txBox="1"/>
          <p:nvPr/>
        </p:nvSpPr>
        <p:spPr>
          <a:xfrm>
            <a:off x="661099" y="1466079"/>
            <a:ext cx="1117600" cy="369332"/>
          </a:xfrm>
          <a:prstGeom prst="rect">
            <a:avLst/>
          </a:prstGeom>
          <a:noFill/>
        </p:spPr>
        <p:txBody>
          <a:bodyPr wrap="square" rtlCol="0">
            <a:spAutoFit/>
          </a:bodyPr>
          <a:lstStyle/>
          <a:p>
            <a:r>
              <a:rPr lang="en-US" b="1" dirty="0"/>
              <a:t>Frontend</a:t>
            </a:r>
          </a:p>
        </p:txBody>
      </p:sp>
      <p:sp>
        <p:nvSpPr>
          <p:cNvPr id="24" name="TextBox 23">
            <a:extLst>
              <a:ext uri="{FF2B5EF4-FFF2-40B4-BE49-F238E27FC236}">
                <a16:creationId xmlns:a16="http://schemas.microsoft.com/office/drawing/2014/main" id="{7CF61B80-0FA0-B047-FFDE-8543FE44DB67}"/>
              </a:ext>
            </a:extLst>
          </p:cNvPr>
          <p:cNvSpPr txBox="1"/>
          <p:nvPr/>
        </p:nvSpPr>
        <p:spPr>
          <a:xfrm>
            <a:off x="10170738" y="5679277"/>
            <a:ext cx="1134180" cy="377295"/>
          </a:xfrm>
          <a:prstGeom prst="rect">
            <a:avLst/>
          </a:prstGeom>
          <a:noFill/>
        </p:spPr>
        <p:txBody>
          <a:bodyPr wrap="square" rtlCol="0">
            <a:spAutoFit/>
          </a:bodyPr>
          <a:lstStyle/>
          <a:p>
            <a:r>
              <a:rPr lang="en-US" b="1" dirty="0"/>
              <a:t>Backend</a:t>
            </a:r>
          </a:p>
        </p:txBody>
      </p:sp>
      <p:sp>
        <p:nvSpPr>
          <p:cNvPr id="25" name="TextBox 24">
            <a:extLst>
              <a:ext uri="{FF2B5EF4-FFF2-40B4-BE49-F238E27FC236}">
                <a16:creationId xmlns:a16="http://schemas.microsoft.com/office/drawing/2014/main" id="{EEB078CA-4C7C-5041-DEA6-DE05C1F42B3C}"/>
              </a:ext>
            </a:extLst>
          </p:cNvPr>
          <p:cNvSpPr txBox="1"/>
          <p:nvPr/>
        </p:nvSpPr>
        <p:spPr>
          <a:xfrm>
            <a:off x="1277223" y="3072611"/>
            <a:ext cx="914400" cy="369332"/>
          </a:xfrm>
          <a:prstGeom prst="rect">
            <a:avLst/>
          </a:prstGeom>
          <a:noFill/>
        </p:spPr>
        <p:txBody>
          <a:bodyPr wrap="square" rtlCol="0">
            <a:spAutoFit/>
          </a:bodyPr>
          <a:lstStyle/>
          <a:p>
            <a:r>
              <a:rPr lang="en-US" b="1" dirty="0"/>
              <a:t>Users</a:t>
            </a:r>
          </a:p>
        </p:txBody>
      </p:sp>
      <p:sp>
        <p:nvSpPr>
          <p:cNvPr id="26" name="TextBox 25">
            <a:extLst>
              <a:ext uri="{FF2B5EF4-FFF2-40B4-BE49-F238E27FC236}">
                <a16:creationId xmlns:a16="http://schemas.microsoft.com/office/drawing/2014/main" id="{E9687AE6-A861-2300-CBA2-06DB5EFD8B44}"/>
              </a:ext>
            </a:extLst>
          </p:cNvPr>
          <p:cNvSpPr txBox="1"/>
          <p:nvPr/>
        </p:nvSpPr>
        <p:spPr>
          <a:xfrm>
            <a:off x="4379954" y="2559102"/>
            <a:ext cx="1014455" cy="369332"/>
          </a:xfrm>
          <a:prstGeom prst="rect">
            <a:avLst/>
          </a:prstGeom>
          <a:noFill/>
        </p:spPr>
        <p:txBody>
          <a:bodyPr wrap="square" rtlCol="0">
            <a:spAutoFit/>
          </a:bodyPr>
          <a:lstStyle/>
          <a:p>
            <a:r>
              <a:rPr lang="en-US" b="1" dirty="0"/>
              <a:t>Website</a:t>
            </a:r>
          </a:p>
        </p:txBody>
      </p:sp>
      <p:sp>
        <p:nvSpPr>
          <p:cNvPr id="27" name="TextBox 26">
            <a:extLst>
              <a:ext uri="{FF2B5EF4-FFF2-40B4-BE49-F238E27FC236}">
                <a16:creationId xmlns:a16="http://schemas.microsoft.com/office/drawing/2014/main" id="{E6AF9061-7703-2FE4-F8F2-4F1CDAA40CAD}"/>
              </a:ext>
            </a:extLst>
          </p:cNvPr>
          <p:cNvSpPr txBox="1"/>
          <p:nvPr/>
        </p:nvSpPr>
        <p:spPr>
          <a:xfrm>
            <a:off x="9318805" y="2559102"/>
            <a:ext cx="1065029" cy="369332"/>
          </a:xfrm>
          <a:prstGeom prst="rect">
            <a:avLst/>
          </a:prstGeom>
          <a:noFill/>
        </p:spPr>
        <p:txBody>
          <a:bodyPr wrap="square" rtlCol="0">
            <a:spAutoFit/>
          </a:bodyPr>
          <a:lstStyle/>
          <a:p>
            <a:r>
              <a:rPr lang="en-US" b="1" dirty="0"/>
              <a:t>Output</a:t>
            </a:r>
          </a:p>
        </p:txBody>
      </p:sp>
      <p:sp>
        <p:nvSpPr>
          <p:cNvPr id="28" name="TextBox 27">
            <a:extLst>
              <a:ext uri="{FF2B5EF4-FFF2-40B4-BE49-F238E27FC236}">
                <a16:creationId xmlns:a16="http://schemas.microsoft.com/office/drawing/2014/main" id="{3ACA0FE1-185E-F069-517C-D68439F6CA5D}"/>
              </a:ext>
            </a:extLst>
          </p:cNvPr>
          <p:cNvSpPr txBox="1"/>
          <p:nvPr/>
        </p:nvSpPr>
        <p:spPr>
          <a:xfrm>
            <a:off x="520350" y="5481934"/>
            <a:ext cx="1993201" cy="584775"/>
          </a:xfrm>
          <a:prstGeom prst="rect">
            <a:avLst/>
          </a:prstGeom>
          <a:noFill/>
        </p:spPr>
        <p:txBody>
          <a:bodyPr wrap="square" rtlCol="0">
            <a:spAutoFit/>
          </a:bodyPr>
          <a:lstStyle/>
          <a:p>
            <a:r>
              <a:rPr lang="en-US" sz="1600" b="1" dirty="0"/>
              <a:t>Swine Disease Images and Audios</a:t>
            </a:r>
          </a:p>
        </p:txBody>
      </p:sp>
      <p:sp>
        <p:nvSpPr>
          <p:cNvPr id="29" name="TextBox 28">
            <a:extLst>
              <a:ext uri="{FF2B5EF4-FFF2-40B4-BE49-F238E27FC236}">
                <a16:creationId xmlns:a16="http://schemas.microsoft.com/office/drawing/2014/main" id="{AB9D5B8D-98B7-B3F2-D786-ACC788AB582E}"/>
              </a:ext>
            </a:extLst>
          </p:cNvPr>
          <p:cNvSpPr txBox="1"/>
          <p:nvPr/>
        </p:nvSpPr>
        <p:spPr>
          <a:xfrm>
            <a:off x="3171630" y="5089934"/>
            <a:ext cx="2063957" cy="338554"/>
          </a:xfrm>
          <a:prstGeom prst="rect">
            <a:avLst/>
          </a:prstGeom>
          <a:noFill/>
        </p:spPr>
        <p:txBody>
          <a:bodyPr wrap="square" rtlCol="0">
            <a:spAutoFit/>
          </a:bodyPr>
          <a:lstStyle/>
          <a:p>
            <a:r>
              <a:rPr lang="en-US" sz="1600" b="1" dirty="0"/>
              <a:t>Process Audio Data</a:t>
            </a:r>
          </a:p>
        </p:txBody>
      </p:sp>
      <p:sp>
        <p:nvSpPr>
          <p:cNvPr id="30" name="TextBox 29">
            <a:extLst>
              <a:ext uri="{FF2B5EF4-FFF2-40B4-BE49-F238E27FC236}">
                <a16:creationId xmlns:a16="http://schemas.microsoft.com/office/drawing/2014/main" id="{AB500621-D7B0-1B00-01FE-C6C353BF1E36}"/>
              </a:ext>
            </a:extLst>
          </p:cNvPr>
          <p:cNvSpPr txBox="1"/>
          <p:nvPr/>
        </p:nvSpPr>
        <p:spPr>
          <a:xfrm>
            <a:off x="3135993" y="6374960"/>
            <a:ext cx="2063957" cy="338554"/>
          </a:xfrm>
          <a:prstGeom prst="rect">
            <a:avLst/>
          </a:prstGeom>
          <a:noFill/>
        </p:spPr>
        <p:txBody>
          <a:bodyPr wrap="square" rtlCol="0">
            <a:spAutoFit/>
          </a:bodyPr>
          <a:lstStyle/>
          <a:p>
            <a:r>
              <a:rPr lang="en-US" sz="1600" b="1" dirty="0"/>
              <a:t>Process Image Data</a:t>
            </a:r>
          </a:p>
        </p:txBody>
      </p:sp>
      <p:sp>
        <p:nvSpPr>
          <p:cNvPr id="31" name="TextBox 30">
            <a:extLst>
              <a:ext uri="{FF2B5EF4-FFF2-40B4-BE49-F238E27FC236}">
                <a16:creationId xmlns:a16="http://schemas.microsoft.com/office/drawing/2014/main" id="{19C1DC48-5802-4AA3-FB1B-0E85D6CEED78}"/>
              </a:ext>
            </a:extLst>
          </p:cNvPr>
          <p:cNvSpPr txBox="1"/>
          <p:nvPr/>
        </p:nvSpPr>
        <p:spPr>
          <a:xfrm>
            <a:off x="6013902" y="6006375"/>
            <a:ext cx="1552409" cy="584775"/>
          </a:xfrm>
          <a:prstGeom prst="rect">
            <a:avLst/>
          </a:prstGeom>
          <a:noFill/>
        </p:spPr>
        <p:txBody>
          <a:bodyPr wrap="square" rtlCol="0">
            <a:spAutoFit/>
          </a:bodyPr>
          <a:lstStyle/>
          <a:p>
            <a:r>
              <a:rPr lang="en-US" sz="1600" b="1" dirty="0"/>
              <a:t>Deep Learning Models</a:t>
            </a:r>
          </a:p>
        </p:txBody>
      </p:sp>
      <p:sp>
        <p:nvSpPr>
          <p:cNvPr id="32" name="TextBox 31">
            <a:extLst>
              <a:ext uri="{FF2B5EF4-FFF2-40B4-BE49-F238E27FC236}">
                <a16:creationId xmlns:a16="http://schemas.microsoft.com/office/drawing/2014/main" id="{56ED780A-B3DE-D78F-FE96-EE5E8C43CE3F}"/>
              </a:ext>
            </a:extLst>
          </p:cNvPr>
          <p:cNvSpPr txBox="1"/>
          <p:nvPr/>
        </p:nvSpPr>
        <p:spPr>
          <a:xfrm>
            <a:off x="9851319" y="4652688"/>
            <a:ext cx="1453599" cy="584775"/>
          </a:xfrm>
          <a:prstGeom prst="rect">
            <a:avLst/>
          </a:prstGeom>
          <a:noFill/>
        </p:spPr>
        <p:txBody>
          <a:bodyPr wrap="square" rtlCol="0">
            <a:spAutoFit/>
          </a:bodyPr>
          <a:lstStyle/>
          <a:p>
            <a:r>
              <a:rPr lang="en-US" sz="1600" b="1" dirty="0"/>
              <a:t>Pig Disease Prediction</a:t>
            </a:r>
          </a:p>
        </p:txBody>
      </p:sp>
      <p:cxnSp>
        <p:nvCxnSpPr>
          <p:cNvPr id="33" name="Connector: Elbow 32">
            <a:extLst>
              <a:ext uri="{FF2B5EF4-FFF2-40B4-BE49-F238E27FC236}">
                <a16:creationId xmlns:a16="http://schemas.microsoft.com/office/drawing/2014/main" id="{80EAD744-2473-0637-A291-834124287BA6}"/>
              </a:ext>
            </a:extLst>
          </p:cNvPr>
          <p:cNvCxnSpPr/>
          <p:nvPr/>
        </p:nvCxnSpPr>
        <p:spPr>
          <a:xfrm flipV="1">
            <a:off x="2191623" y="1948183"/>
            <a:ext cx="1808877" cy="110916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pic>
        <p:nvPicPr>
          <p:cNvPr id="34" name="Picture 33" descr="A black background with a black square&#10;&#10;Description automatically generated with medium confidence">
            <a:extLst>
              <a:ext uri="{FF2B5EF4-FFF2-40B4-BE49-F238E27FC236}">
                <a16:creationId xmlns:a16="http://schemas.microsoft.com/office/drawing/2014/main" id="{07A9EAB9-49A4-ED36-981E-B8381F248CA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00861" y="3828956"/>
            <a:ext cx="387819" cy="387819"/>
          </a:xfrm>
          <a:prstGeom prst="rect">
            <a:avLst/>
          </a:prstGeom>
        </p:spPr>
      </p:pic>
      <p:cxnSp>
        <p:nvCxnSpPr>
          <p:cNvPr id="35" name="Connector: Elbow 34">
            <a:extLst>
              <a:ext uri="{FF2B5EF4-FFF2-40B4-BE49-F238E27FC236}">
                <a16:creationId xmlns:a16="http://schemas.microsoft.com/office/drawing/2014/main" id="{55F5010C-F718-37D9-5A8D-A0D0F81D3653}"/>
              </a:ext>
            </a:extLst>
          </p:cNvPr>
          <p:cNvCxnSpPr>
            <a:cxnSpLocks/>
          </p:cNvCxnSpPr>
          <p:nvPr/>
        </p:nvCxnSpPr>
        <p:spPr>
          <a:xfrm rot="5400000">
            <a:off x="3987850" y="2896718"/>
            <a:ext cx="900522" cy="88668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718C4C5F-5465-BD08-764A-CE29AE548569}"/>
              </a:ext>
            </a:extLst>
          </p:cNvPr>
          <p:cNvCxnSpPr/>
          <p:nvPr/>
        </p:nvCxnSpPr>
        <p:spPr>
          <a:xfrm>
            <a:off x="3994770" y="4243121"/>
            <a:ext cx="0" cy="267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9670D425-E8C5-AA05-2243-1854ED1C22B8}"/>
              </a:ext>
            </a:extLst>
          </p:cNvPr>
          <p:cNvCxnSpPr/>
          <p:nvPr/>
        </p:nvCxnSpPr>
        <p:spPr>
          <a:xfrm flipV="1">
            <a:off x="2191623" y="4751560"/>
            <a:ext cx="1326277" cy="5789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or: Elbow 37">
            <a:extLst>
              <a:ext uri="{FF2B5EF4-FFF2-40B4-BE49-F238E27FC236}">
                <a16:creationId xmlns:a16="http://schemas.microsoft.com/office/drawing/2014/main" id="{182F337D-2E96-459E-900A-D60E873B6926}"/>
              </a:ext>
            </a:extLst>
          </p:cNvPr>
          <p:cNvCxnSpPr/>
          <p:nvPr/>
        </p:nvCxnSpPr>
        <p:spPr>
          <a:xfrm rot="5400000" flipH="1" flipV="1">
            <a:off x="9006219" y="3665028"/>
            <a:ext cx="1452780" cy="23741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40" name="Rectangle: Rounded Corners 39">
            <a:extLst>
              <a:ext uri="{FF2B5EF4-FFF2-40B4-BE49-F238E27FC236}">
                <a16:creationId xmlns:a16="http://schemas.microsoft.com/office/drawing/2014/main" id="{ECF07A1E-1385-13FE-C6AA-8A3292EBE441}"/>
              </a:ext>
            </a:extLst>
          </p:cNvPr>
          <p:cNvSpPr/>
          <p:nvPr/>
        </p:nvSpPr>
        <p:spPr>
          <a:xfrm>
            <a:off x="6836470" y="3726169"/>
            <a:ext cx="2160345" cy="1426373"/>
          </a:xfrm>
          <a:prstGeom prst="roundRect">
            <a:avLst/>
          </a:prstGeom>
          <a:solidFill>
            <a:srgbClr val="EBF4F9"/>
          </a:solidFill>
          <a:ln>
            <a:noFill/>
            <a:prstDash val="dashDot"/>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black background with a black square&#10;&#10;Description automatically generated with medium confidence">
            <a:extLst>
              <a:ext uri="{FF2B5EF4-FFF2-40B4-BE49-F238E27FC236}">
                <a16:creationId xmlns:a16="http://schemas.microsoft.com/office/drawing/2014/main" id="{00C36152-FE43-A73A-FA5B-8BAF30E5AD5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67512" y="3734631"/>
            <a:ext cx="637476" cy="637476"/>
          </a:xfrm>
          <a:prstGeom prst="rect">
            <a:avLst/>
          </a:prstGeom>
        </p:spPr>
      </p:pic>
      <p:pic>
        <p:nvPicPr>
          <p:cNvPr id="42" name="Picture 41" descr="A black background with a black square&#10;&#10;Description automatically generated with medium confidence">
            <a:extLst>
              <a:ext uri="{FF2B5EF4-FFF2-40B4-BE49-F238E27FC236}">
                <a16:creationId xmlns:a16="http://schemas.microsoft.com/office/drawing/2014/main" id="{A325DABD-384D-66A7-DD15-BBF3C224240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85064" y="3755162"/>
            <a:ext cx="490731" cy="490731"/>
          </a:xfrm>
          <a:prstGeom prst="rect">
            <a:avLst/>
          </a:prstGeom>
        </p:spPr>
      </p:pic>
      <p:pic>
        <p:nvPicPr>
          <p:cNvPr id="43" name="Picture 42" descr="A black background with a black square&#10;&#10;Description automatically generated with medium confidence">
            <a:extLst>
              <a:ext uri="{FF2B5EF4-FFF2-40B4-BE49-F238E27FC236}">
                <a16:creationId xmlns:a16="http://schemas.microsoft.com/office/drawing/2014/main" id="{6DB78BE7-E1BA-16CF-FA5E-E32E5C1E3F2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80579" y="4219228"/>
            <a:ext cx="757493" cy="757493"/>
          </a:xfrm>
          <a:prstGeom prst="rect">
            <a:avLst/>
          </a:prstGeom>
        </p:spPr>
      </p:pic>
      <p:sp>
        <p:nvSpPr>
          <p:cNvPr id="44" name="TextBox 43">
            <a:extLst>
              <a:ext uri="{FF2B5EF4-FFF2-40B4-BE49-F238E27FC236}">
                <a16:creationId xmlns:a16="http://schemas.microsoft.com/office/drawing/2014/main" id="{EF9445D5-D9E4-DCF7-F3B5-671F3F887924}"/>
              </a:ext>
            </a:extLst>
          </p:cNvPr>
          <p:cNvSpPr txBox="1"/>
          <p:nvPr/>
        </p:nvSpPr>
        <p:spPr>
          <a:xfrm>
            <a:off x="8302719" y="4190963"/>
            <a:ext cx="699473" cy="584775"/>
          </a:xfrm>
          <a:prstGeom prst="rect">
            <a:avLst/>
          </a:prstGeom>
          <a:noFill/>
        </p:spPr>
        <p:txBody>
          <a:bodyPr wrap="square" rtlCol="0">
            <a:spAutoFit/>
          </a:bodyPr>
          <a:lstStyle/>
          <a:p>
            <a:r>
              <a:rPr lang="en-US" sz="1600" b="1" dirty="0"/>
              <a:t>Test</a:t>
            </a:r>
          </a:p>
          <a:p>
            <a:r>
              <a:rPr lang="en-US" sz="1600" b="1" dirty="0"/>
              <a:t>Data</a:t>
            </a:r>
          </a:p>
        </p:txBody>
      </p:sp>
      <p:sp>
        <p:nvSpPr>
          <p:cNvPr id="45" name="TextBox 44">
            <a:extLst>
              <a:ext uri="{FF2B5EF4-FFF2-40B4-BE49-F238E27FC236}">
                <a16:creationId xmlns:a16="http://schemas.microsoft.com/office/drawing/2014/main" id="{FA85FF28-6FDC-E026-3DF2-4C97C59E5400}"/>
              </a:ext>
            </a:extLst>
          </p:cNvPr>
          <p:cNvSpPr txBox="1"/>
          <p:nvPr/>
        </p:nvSpPr>
        <p:spPr>
          <a:xfrm>
            <a:off x="6916312" y="4216161"/>
            <a:ext cx="649999" cy="584775"/>
          </a:xfrm>
          <a:prstGeom prst="rect">
            <a:avLst/>
          </a:prstGeom>
          <a:noFill/>
        </p:spPr>
        <p:txBody>
          <a:bodyPr wrap="square" rtlCol="0">
            <a:spAutoFit/>
          </a:bodyPr>
          <a:lstStyle/>
          <a:p>
            <a:r>
              <a:rPr lang="en-US" sz="1600" b="1" dirty="0"/>
              <a:t>Train</a:t>
            </a:r>
          </a:p>
          <a:p>
            <a:r>
              <a:rPr lang="en-US" sz="1600" b="1" dirty="0"/>
              <a:t>Data</a:t>
            </a:r>
          </a:p>
        </p:txBody>
      </p:sp>
      <p:sp>
        <p:nvSpPr>
          <p:cNvPr id="46" name="TextBox 45">
            <a:extLst>
              <a:ext uri="{FF2B5EF4-FFF2-40B4-BE49-F238E27FC236}">
                <a16:creationId xmlns:a16="http://schemas.microsoft.com/office/drawing/2014/main" id="{6D19B9F8-05D0-E4B3-D2D8-6F95D2AB8953}"/>
              </a:ext>
            </a:extLst>
          </p:cNvPr>
          <p:cNvSpPr txBox="1"/>
          <p:nvPr/>
        </p:nvSpPr>
        <p:spPr>
          <a:xfrm>
            <a:off x="7405180" y="4872390"/>
            <a:ext cx="1192833" cy="338554"/>
          </a:xfrm>
          <a:prstGeom prst="rect">
            <a:avLst/>
          </a:prstGeom>
          <a:noFill/>
        </p:spPr>
        <p:txBody>
          <a:bodyPr wrap="square" rtlCol="0">
            <a:spAutoFit/>
          </a:bodyPr>
          <a:lstStyle/>
          <a:p>
            <a:r>
              <a:rPr lang="en-US" sz="1600" b="1" dirty="0"/>
              <a:t>Valid Data</a:t>
            </a:r>
          </a:p>
        </p:txBody>
      </p:sp>
      <p:cxnSp>
        <p:nvCxnSpPr>
          <p:cNvPr id="48" name="Straight Arrow Connector 47">
            <a:extLst>
              <a:ext uri="{FF2B5EF4-FFF2-40B4-BE49-F238E27FC236}">
                <a16:creationId xmlns:a16="http://schemas.microsoft.com/office/drawing/2014/main" id="{4E7D17C7-DD45-1FDF-2F6C-F885A7A7DBBB}"/>
              </a:ext>
            </a:extLst>
          </p:cNvPr>
          <p:cNvCxnSpPr/>
          <p:nvPr/>
        </p:nvCxnSpPr>
        <p:spPr>
          <a:xfrm>
            <a:off x="2191623" y="5509459"/>
            <a:ext cx="1237377" cy="8655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2EB6F55A-E38F-0460-FA4A-B0E37BF44A92}"/>
              </a:ext>
            </a:extLst>
          </p:cNvPr>
          <p:cNvCxnSpPr>
            <a:cxnSpLocks/>
          </p:cNvCxnSpPr>
          <p:nvPr/>
        </p:nvCxnSpPr>
        <p:spPr>
          <a:xfrm>
            <a:off x="4536261" y="4690273"/>
            <a:ext cx="1477641" cy="7016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EBF0A548-5479-2499-025A-9E92D603CF20}"/>
              </a:ext>
            </a:extLst>
          </p:cNvPr>
          <p:cNvCxnSpPr>
            <a:cxnSpLocks/>
          </p:cNvCxnSpPr>
          <p:nvPr/>
        </p:nvCxnSpPr>
        <p:spPr>
          <a:xfrm flipV="1">
            <a:off x="4536261" y="5621561"/>
            <a:ext cx="1445705" cy="7168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Title 16">
            <a:extLst>
              <a:ext uri="{FF2B5EF4-FFF2-40B4-BE49-F238E27FC236}">
                <a16:creationId xmlns:a16="http://schemas.microsoft.com/office/drawing/2014/main" id="{4B91C4BB-C021-D052-F49D-C4A3B41D10C7}"/>
              </a:ext>
            </a:extLst>
          </p:cNvPr>
          <p:cNvSpPr>
            <a:spLocks noGrp="1"/>
          </p:cNvSpPr>
          <p:nvPr>
            <p:ph type="title"/>
          </p:nvPr>
        </p:nvSpPr>
        <p:spPr>
          <a:xfrm>
            <a:off x="379951" y="185474"/>
            <a:ext cx="10360152" cy="914400"/>
          </a:xfrm>
        </p:spPr>
        <p:txBody>
          <a:bodyPr/>
          <a:lstStyle/>
          <a:p>
            <a:r>
              <a:rPr lang="en-US" sz="4800" dirty="0"/>
              <a:t>System Architecture</a:t>
            </a:r>
          </a:p>
        </p:txBody>
      </p:sp>
      <p:cxnSp>
        <p:nvCxnSpPr>
          <p:cNvPr id="6" name="Straight Arrow Connector 5">
            <a:extLst>
              <a:ext uri="{FF2B5EF4-FFF2-40B4-BE49-F238E27FC236}">
                <a16:creationId xmlns:a16="http://schemas.microsoft.com/office/drawing/2014/main" id="{8DBD037C-21BC-EEE3-DF32-1777EF9C67C1}"/>
              </a:ext>
            </a:extLst>
          </p:cNvPr>
          <p:cNvCxnSpPr>
            <a:cxnSpLocks/>
            <a:endCxn id="46" idx="2"/>
          </p:cNvCxnSpPr>
          <p:nvPr/>
        </p:nvCxnSpPr>
        <p:spPr>
          <a:xfrm flipV="1">
            <a:off x="7135402" y="5210944"/>
            <a:ext cx="866195" cy="38024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39FB3BC5-ED1B-519A-9A47-8D5D0FC58909}"/>
              </a:ext>
            </a:extLst>
          </p:cNvPr>
          <p:cNvCxnSpPr>
            <a:cxnSpLocks/>
          </p:cNvCxnSpPr>
          <p:nvPr/>
        </p:nvCxnSpPr>
        <p:spPr>
          <a:xfrm>
            <a:off x="8013369" y="5223996"/>
            <a:ext cx="1150955" cy="17706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59909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268061" y="46713"/>
            <a:ext cx="5111750" cy="873580"/>
          </a:xfrm>
        </p:spPr>
        <p:txBody>
          <a:bodyPr>
            <a:normAutofit/>
          </a:bodyPr>
          <a:lstStyle/>
          <a:p>
            <a:r>
              <a:rPr lang="en-US" sz="4400" dirty="0"/>
              <a:t>Future Scope</a:t>
            </a:r>
          </a:p>
        </p:txBody>
      </p:sp>
      <p:sp>
        <p:nvSpPr>
          <p:cNvPr id="13" name="TextBox 12">
            <a:extLst>
              <a:ext uri="{FF2B5EF4-FFF2-40B4-BE49-F238E27FC236}">
                <a16:creationId xmlns:a16="http://schemas.microsoft.com/office/drawing/2014/main" id="{760C17BF-C230-7325-A2C6-205CF2B26908}"/>
              </a:ext>
            </a:extLst>
          </p:cNvPr>
          <p:cNvSpPr txBox="1"/>
          <p:nvPr/>
        </p:nvSpPr>
        <p:spPr>
          <a:xfrm>
            <a:off x="369870" y="1069719"/>
            <a:ext cx="11640620" cy="5450851"/>
          </a:xfrm>
          <a:prstGeom prst="rect">
            <a:avLst/>
          </a:prstGeom>
          <a:noFill/>
        </p:spPr>
        <p:txBody>
          <a:bodyPr wrap="square" rtlCol="0">
            <a:spAutoFit/>
          </a:bodyPr>
          <a:lstStyle/>
          <a:p>
            <a:pPr algn="l">
              <a:lnSpc>
                <a:spcPct val="150000"/>
              </a:lnSpc>
              <a:buFont typeface="+mj-lt"/>
              <a:buAutoNum type="arabicPeriod"/>
            </a:pPr>
            <a:r>
              <a:rPr lang="en-US" b="0" i="0" dirty="0">
                <a:solidFill>
                  <a:srgbClr val="0D0D0D"/>
                </a:solidFill>
                <a:effectLst/>
                <a:latin typeface="Söhne"/>
              </a:rPr>
              <a:t>Enhanced Model Performance for Image and Audio Datasets:</a:t>
            </a:r>
          </a:p>
          <a:p>
            <a:pPr marL="742950" lvl="1" indent="-285750" algn="l">
              <a:lnSpc>
                <a:spcPct val="150000"/>
              </a:lnSpc>
              <a:buFont typeface="Arial" panose="020B0604020202020204" pitchFamily="34" charset="0"/>
              <a:buChar char="•"/>
            </a:pPr>
            <a:r>
              <a:rPr lang="en-US" b="0" i="0" dirty="0">
                <a:solidFill>
                  <a:srgbClr val="0D0D0D"/>
                </a:solidFill>
                <a:effectLst/>
                <a:latin typeface="Söhne"/>
              </a:rPr>
              <a:t>Optimize existing deep learning architectures and algorithms to further improve model performance on image and audio datasets.</a:t>
            </a:r>
          </a:p>
          <a:p>
            <a:pPr marL="742950" lvl="1" indent="-285750" algn="l">
              <a:lnSpc>
                <a:spcPct val="150000"/>
              </a:lnSpc>
              <a:buFont typeface="Arial" panose="020B0604020202020204" pitchFamily="34" charset="0"/>
              <a:buChar char="•"/>
            </a:pPr>
            <a:r>
              <a:rPr lang="en-US" b="0" i="0" dirty="0">
                <a:solidFill>
                  <a:srgbClr val="0D0D0D"/>
                </a:solidFill>
                <a:effectLst/>
                <a:latin typeface="Söhne"/>
              </a:rPr>
              <a:t>Fine-tune hyperparameters and regularization techniques for the employed models.</a:t>
            </a:r>
          </a:p>
          <a:p>
            <a:pPr algn="l">
              <a:lnSpc>
                <a:spcPct val="150000"/>
              </a:lnSpc>
              <a:buFont typeface="+mj-lt"/>
              <a:buAutoNum type="arabicPeriod"/>
            </a:pPr>
            <a:r>
              <a:rPr lang="en-US" b="0" i="0" dirty="0">
                <a:solidFill>
                  <a:srgbClr val="0D0D0D"/>
                </a:solidFill>
                <a:effectLst/>
                <a:latin typeface="Söhne"/>
              </a:rPr>
              <a:t>Enriched Data Augmentation Quality through GAN-Generated Audio:</a:t>
            </a:r>
          </a:p>
          <a:p>
            <a:pPr marL="742950" lvl="1" indent="-285750" algn="l">
              <a:lnSpc>
                <a:spcPct val="150000"/>
              </a:lnSpc>
              <a:buFont typeface="Arial" panose="020B0604020202020204" pitchFamily="34" charset="0"/>
              <a:buChar char="•"/>
            </a:pPr>
            <a:r>
              <a:rPr lang="en-US" b="0" i="0" dirty="0">
                <a:solidFill>
                  <a:srgbClr val="0D0D0D"/>
                </a:solidFill>
                <a:effectLst/>
                <a:latin typeface="Söhne"/>
              </a:rPr>
              <a:t>Integrate Generative Adversarial Networks (GANs) to generate realistic audio samples for data augmentation.</a:t>
            </a:r>
          </a:p>
          <a:p>
            <a:pPr algn="l">
              <a:lnSpc>
                <a:spcPct val="150000"/>
              </a:lnSpc>
              <a:buFont typeface="+mj-lt"/>
              <a:buAutoNum type="arabicPeriod"/>
            </a:pPr>
            <a:r>
              <a:rPr lang="en-US" b="0" i="0" dirty="0">
                <a:solidFill>
                  <a:srgbClr val="0D0D0D"/>
                </a:solidFill>
                <a:effectLst/>
                <a:latin typeface="Söhne"/>
              </a:rPr>
              <a:t>Leveraging Transfer Learning:</a:t>
            </a:r>
          </a:p>
          <a:p>
            <a:pPr marL="742950" lvl="1" indent="-285750" algn="l">
              <a:lnSpc>
                <a:spcPct val="150000"/>
              </a:lnSpc>
              <a:buFont typeface="Arial" panose="020B0604020202020204" pitchFamily="34" charset="0"/>
              <a:buChar char="•"/>
            </a:pPr>
            <a:r>
              <a:rPr lang="en-US" b="0" i="0" dirty="0">
                <a:solidFill>
                  <a:srgbClr val="0D0D0D"/>
                </a:solidFill>
                <a:effectLst/>
                <a:latin typeface="Söhne"/>
              </a:rPr>
              <a:t>Utilize pre-trained models and transfer learning techniques to adapt knowledge from large-scale datasets to specific image and audio tasks.</a:t>
            </a:r>
          </a:p>
          <a:p>
            <a:pPr marL="742950" lvl="1" indent="-285750" algn="l">
              <a:lnSpc>
                <a:spcPct val="150000"/>
              </a:lnSpc>
              <a:buFont typeface="Arial" panose="020B0604020202020204" pitchFamily="34" charset="0"/>
              <a:buChar char="•"/>
            </a:pPr>
            <a:r>
              <a:rPr lang="en-US" b="0" i="0" dirty="0">
                <a:solidFill>
                  <a:srgbClr val="0D0D0D"/>
                </a:solidFill>
                <a:effectLst/>
                <a:latin typeface="Söhne"/>
              </a:rPr>
              <a:t>Fine-tune pre-trained models on target datasets to leverage learned features and accelerate training while improving performance.</a:t>
            </a:r>
          </a:p>
          <a:p>
            <a:pPr marL="742950" lvl="1" indent="-285750" algn="l">
              <a:lnSpc>
                <a:spcPct val="150000"/>
              </a:lnSpc>
              <a:buFont typeface="Arial" panose="020B0604020202020204" pitchFamily="34" charset="0"/>
              <a:buChar char="•"/>
            </a:pPr>
            <a:r>
              <a:rPr lang="en-US" b="0" i="0" dirty="0">
                <a:solidFill>
                  <a:srgbClr val="0D0D0D"/>
                </a:solidFill>
                <a:effectLst/>
                <a:latin typeface="Söhne"/>
              </a:rPr>
              <a:t>Explore ensemble methods to combine predictions from multiple models, leveraging the strengths of each architecture for improved overall performance on diverse datasets.</a:t>
            </a:r>
          </a:p>
        </p:txBody>
      </p:sp>
    </p:spTree>
    <p:extLst>
      <p:ext uri="{BB962C8B-B14F-4D97-AF65-F5344CB8AC3E}">
        <p14:creationId xmlns:p14="http://schemas.microsoft.com/office/powerpoint/2010/main" val="4132147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1823663" y="914400"/>
            <a:ext cx="5641848" cy="5029200"/>
          </a:xfrm>
        </p:spPr>
        <p:txBody>
          <a:bodyPr/>
          <a:lstStyle/>
          <a:p>
            <a:r>
              <a:rPr lang="en-US" dirty="0"/>
              <a:t>Thank You</a:t>
            </a:r>
          </a:p>
        </p:txBody>
      </p:sp>
    </p:spTree>
    <p:extLst>
      <p:ext uri="{BB962C8B-B14F-4D97-AF65-F5344CB8AC3E}">
        <p14:creationId xmlns:p14="http://schemas.microsoft.com/office/powerpoint/2010/main" val="218882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231167" y="339047"/>
            <a:ext cx="10952253" cy="934949"/>
          </a:xfrm>
        </p:spPr>
        <p:txBody>
          <a:bodyPr/>
          <a:lstStyle/>
          <a:p>
            <a:r>
              <a:rPr lang="en-US" dirty="0"/>
              <a:t>Data Flow</a:t>
            </a:r>
          </a:p>
        </p:txBody>
      </p:sp>
      <p:sp>
        <p:nvSpPr>
          <p:cNvPr id="4" name="Rectangle: Rounded Corners 3">
            <a:extLst>
              <a:ext uri="{FF2B5EF4-FFF2-40B4-BE49-F238E27FC236}">
                <a16:creationId xmlns:a16="http://schemas.microsoft.com/office/drawing/2014/main" id="{6F942B8C-A121-6595-39A7-4A827B006D6D}"/>
              </a:ext>
            </a:extLst>
          </p:cNvPr>
          <p:cNvSpPr/>
          <p:nvPr/>
        </p:nvSpPr>
        <p:spPr>
          <a:xfrm>
            <a:off x="964380" y="3132972"/>
            <a:ext cx="1699470" cy="1993832"/>
          </a:xfrm>
          <a:prstGeom prst="roundRect">
            <a:avLst/>
          </a:prstGeom>
          <a:solidFill>
            <a:schemeClr val="accent3">
              <a:lumMod val="40000"/>
              <a:lumOff val="60000"/>
            </a:schemeClr>
          </a:solidFill>
          <a:ln w="57150">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9335D2B-A840-727C-0C8B-085B86D9ABE6}"/>
              </a:ext>
            </a:extLst>
          </p:cNvPr>
          <p:cNvSpPr/>
          <p:nvPr/>
        </p:nvSpPr>
        <p:spPr>
          <a:xfrm>
            <a:off x="3679939" y="2986747"/>
            <a:ext cx="2584895" cy="2304444"/>
          </a:xfrm>
          <a:prstGeom prst="roundRect">
            <a:avLst/>
          </a:prstGeom>
          <a:solidFill>
            <a:schemeClr val="accent3">
              <a:lumMod val="40000"/>
              <a:lumOff val="60000"/>
            </a:schemeClr>
          </a:solidFill>
          <a:ln w="57150">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0B9FE83-CA05-8301-27FA-4CC0A4E124F9}"/>
              </a:ext>
            </a:extLst>
          </p:cNvPr>
          <p:cNvSpPr/>
          <p:nvPr/>
        </p:nvSpPr>
        <p:spPr>
          <a:xfrm>
            <a:off x="7262457" y="5185492"/>
            <a:ext cx="1390651" cy="430887"/>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B2F97DE-27BE-4DB5-8ED5-88C998106DB9}"/>
              </a:ext>
            </a:extLst>
          </p:cNvPr>
          <p:cNvSpPr/>
          <p:nvPr/>
        </p:nvSpPr>
        <p:spPr>
          <a:xfrm>
            <a:off x="5871680" y="5581355"/>
            <a:ext cx="1152525" cy="525481"/>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A4E8E8C-BB5D-DE0C-C127-D4552F2D9E57}"/>
              </a:ext>
            </a:extLst>
          </p:cNvPr>
          <p:cNvSpPr/>
          <p:nvPr/>
        </p:nvSpPr>
        <p:spPr>
          <a:xfrm>
            <a:off x="7255708" y="4195620"/>
            <a:ext cx="1152525" cy="564255"/>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53345B9-71B7-8C0B-B9BD-134FBD4814CF}"/>
              </a:ext>
            </a:extLst>
          </p:cNvPr>
          <p:cNvSpPr/>
          <p:nvPr/>
        </p:nvSpPr>
        <p:spPr>
          <a:xfrm>
            <a:off x="7296815" y="3130799"/>
            <a:ext cx="1152525" cy="605011"/>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A457BEC-6007-324B-2A2C-67D54B4D91FA}"/>
              </a:ext>
            </a:extLst>
          </p:cNvPr>
          <p:cNvSpPr/>
          <p:nvPr/>
        </p:nvSpPr>
        <p:spPr>
          <a:xfrm>
            <a:off x="7262457" y="1997485"/>
            <a:ext cx="1152525" cy="734863"/>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4DCB24E-74D8-FBDF-2040-4D2029C5EE07}"/>
              </a:ext>
            </a:extLst>
          </p:cNvPr>
          <p:cNvSpPr/>
          <p:nvPr/>
        </p:nvSpPr>
        <p:spPr>
          <a:xfrm>
            <a:off x="9461111" y="2822164"/>
            <a:ext cx="2085959" cy="2381575"/>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0A50B3-9456-1F67-117A-3C5964907C25}"/>
              </a:ext>
            </a:extLst>
          </p:cNvPr>
          <p:cNvSpPr txBox="1"/>
          <p:nvPr/>
        </p:nvSpPr>
        <p:spPr>
          <a:xfrm>
            <a:off x="4027766" y="2580759"/>
            <a:ext cx="2676525" cy="338554"/>
          </a:xfrm>
          <a:prstGeom prst="rect">
            <a:avLst/>
          </a:prstGeom>
          <a:noFill/>
        </p:spPr>
        <p:txBody>
          <a:bodyPr wrap="square" rtlCol="0">
            <a:spAutoFit/>
          </a:bodyPr>
          <a:lstStyle/>
          <a:p>
            <a:r>
              <a:rPr lang="en-US" sz="1600" b="1" dirty="0"/>
              <a:t>Different data types</a:t>
            </a:r>
          </a:p>
        </p:txBody>
      </p:sp>
      <p:pic>
        <p:nvPicPr>
          <p:cNvPr id="13" name="Graphic 12" descr="Volume outline">
            <a:extLst>
              <a:ext uri="{FF2B5EF4-FFF2-40B4-BE49-F238E27FC236}">
                <a16:creationId xmlns:a16="http://schemas.microsoft.com/office/drawing/2014/main" id="{3AACFE79-9393-9A66-2AF2-A288BBB473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7103" y="3560851"/>
            <a:ext cx="914400" cy="914400"/>
          </a:xfrm>
          <a:prstGeom prst="rect">
            <a:avLst/>
          </a:prstGeom>
        </p:spPr>
      </p:pic>
      <p:pic>
        <p:nvPicPr>
          <p:cNvPr id="14" name="Graphic 13" descr="Volume outline">
            <a:extLst>
              <a:ext uri="{FF2B5EF4-FFF2-40B4-BE49-F238E27FC236}">
                <a16:creationId xmlns:a16="http://schemas.microsoft.com/office/drawing/2014/main" id="{AEF89A07-09C6-40EB-3DCD-231FB13C4E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8623" y="4257769"/>
            <a:ext cx="914400" cy="914400"/>
          </a:xfrm>
          <a:prstGeom prst="rect">
            <a:avLst/>
          </a:prstGeom>
        </p:spPr>
      </p:pic>
      <p:pic>
        <p:nvPicPr>
          <p:cNvPr id="15" name="Graphic 14" descr="Images with solid fill">
            <a:extLst>
              <a:ext uri="{FF2B5EF4-FFF2-40B4-BE49-F238E27FC236}">
                <a16:creationId xmlns:a16="http://schemas.microsoft.com/office/drawing/2014/main" id="{4CCEE852-7EA1-C98B-D664-9756290D1D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0106" y="3214775"/>
            <a:ext cx="609600" cy="609600"/>
          </a:xfrm>
          <a:prstGeom prst="rect">
            <a:avLst/>
          </a:prstGeom>
        </p:spPr>
      </p:pic>
      <p:pic>
        <p:nvPicPr>
          <p:cNvPr id="16" name="Graphic 15" descr="Images with solid fill">
            <a:extLst>
              <a:ext uri="{FF2B5EF4-FFF2-40B4-BE49-F238E27FC236}">
                <a16:creationId xmlns:a16="http://schemas.microsoft.com/office/drawing/2014/main" id="{151B1760-43B4-163A-FCE0-4EB93D2669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2287" y="4607445"/>
            <a:ext cx="609600" cy="609600"/>
          </a:xfrm>
          <a:prstGeom prst="rect">
            <a:avLst/>
          </a:prstGeom>
        </p:spPr>
      </p:pic>
      <p:pic>
        <p:nvPicPr>
          <p:cNvPr id="17" name="Picture 16" descr="A black and white line drawing of a server&#10;&#10;Description automatically generated">
            <a:extLst>
              <a:ext uri="{FF2B5EF4-FFF2-40B4-BE49-F238E27FC236}">
                <a16:creationId xmlns:a16="http://schemas.microsoft.com/office/drawing/2014/main" id="{457E98B0-CEE7-2D83-C618-54FAA3FB3D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4736" y="3416024"/>
            <a:ext cx="1524508" cy="1524508"/>
          </a:xfrm>
          <a:prstGeom prst="rect">
            <a:avLst/>
          </a:prstGeom>
        </p:spPr>
      </p:pic>
      <p:sp>
        <p:nvSpPr>
          <p:cNvPr id="18" name="TextBox 17">
            <a:extLst>
              <a:ext uri="{FF2B5EF4-FFF2-40B4-BE49-F238E27FC236}">
                <a16:creationId xmlns:a16="http://schemas.microsoft.com/office/drawing/2014/main" id="{9867D4BE-AB75-F6DB-900F-F5E86E9B4BEB}"/>
              </a:ext>
            </a:extLst>
          </p:cNvPr>
          <p:cNvSpPr txBox="1"/>
          <p:nvPr/>
        </p:nvSpPr>
        <p:spPr>
          <a:xfrm>
            <a:off x="7232922" y="5158326"/>
            <a:ext cx="1141908" cy="430887"/>
          </a:xfrm>
          <a:prstGeom prst="rect">
            <a:avLst/>
          </a:prstGeom>
          <a:noFill/>
        </p:spPr>
        <p:txBody>
          <a:bodyPr wrap="square" rtlCol="0">
            <a:spAutoFit/>
          </a:bodyPr>
          <a:lstStyle/>
          <a:p>
            <a:r>
              <a:rPr lang="en-US" sz="1100" b="1" dirty="0"/>
              <a:t>Data Preprocessing</a:t>
            </a:r>
          </a:p>
        </p:txBody>
      </p:sp>
      <p:sp>
        <p:nvSpPr>
          <p:cNvPr id="19" name="TextBox 18">
            <a:extLst>
              <a:ext uri="{FF2B5EF4-FFF2-40B4-BE49-F238E27FC236}">
                <a16:creationId xmlns:a16="http://schemas.microsoft.com/office/drawing/2014/main" id="{7470BF1F-1851-96DF-07ED-CF1A41754522}"/>
              </a:ext>
            </a:extLst>
          </p:cNvPr>
          <p:cNvSpPr txBox="1"/>
          <p:nvPr/>
        </p:nvSpPr>
        <p:spPr>
          <a:xfrm>
            <a:off x="5857038" y="5602823"/>
            <a:ext cx="1390651" cy="430887"/>
          </a:xfrm>
          <a:prstGeom prst="rect">
            <a:avLst/>
          </a:prstGeom>
          <a:noFill/>
        </p:spPr>
        <p:txBody>
          <a:bodyPr wrap="square" rtlCol="0">
            <a:spAutoFit/>
          </a:bodyPr>
          <a:lstStyle/>
          <a:p>
            <a:r>
              <a:rPr lang="en-US" sz="1100" b="1" dirty="0"/>
              <a:t>Data </a:t>
            </a:r>
          </a:p>
          <a:p>
            <a:r>
              <a:rPr lang="en-US" sz="1100" b="1" dirty="0"/>
              <a:t>Collection</a:t>
            </a:r>
          </a:p>
        </p:txBody>
      </p:sp>
      <p:sp>
        <p:nvSpPr>
          <p:cNvPr id="20" name="TextBox 19">
            <a:extLst>
              <a:ext uri="{FF2B5EF4-FFF2-40B4-BE49-F238E27FC236}">
                <a16:creationId xmlns:a16="http://schemas.microsoft.com/office/drawing/2014/main" id="{AA4CB7F5-76C7-27B4-F19E-775FEF752A5D}"/>
              </a:ext>
            </a:extLst>
          </p:cNvPr>
          <p:cNvSpPr txBox="1"/>
          <p:nvPr/>
        </p:nvSpPr>
        <p:spPr>
          <a:xfrm>
            <a:off x="7233797" y="4179591"/>
            <a:ext cx="885825" cy="430887"/>
          </a:xfrm>
          <a:prstGeom prst="rect">
            <a:avLst/>
          </a:prstGeom>
          <a:noFill/>
        </p:spPr>
        <p:txBody>
          <a:bodyPr wrap="square" rtlCol="0">
            <a:spAutoFit/>
          </a:bodyPr>
          <a:lstStyle/>
          <a:p>
            <a:r>
              <a:rPr lang="en-US" sz="1100" b="1" dirty="0"/>
              <a:t>Feature Extraction</a:t>
            </a:r>
          </a:p>
        </p:txBody>
      </p:sp>
      <p:sp>
        <p:nvSpPr>
          <p:cNvPr id="21" name="TextBox 20">
            <a:extLst>
              <a:ext uri="{FF2B5EF4-FFF2-40B4-BE49-F238E27FC236}">
                <a16:creationId xmlns:a16="http://schemas.microsoft.com/office/drawing/2014/main" id="{F1122D5A-E19B-75F3-198C-37973A0B2527}"/>
              </a:ext>
            </a:extLst>
          </p:cNvPr>
          <p:cNvSpPr txBox="1"/>
          <p:nvPr/>
        </p:nvSpPr>
        <p:spPr>
          <a:xfrm>
            <a:off x="7266521" y="3209446"/>
            <a:ext cx="1128235" cy="430887"/>
          </a:xfrm>
          <a:prstGeom prst="rect">
            <a:avLst/>
          </a:prstGeom>
          <a:noFill/>
        </p:spPr>
        <p:txBody>
          <a:bodyPr wrap="square" rtlCol="0">
            <a:spAutoFit/>
          </a:bodyPr>
          <a:lstStyle/>
          <a:p>
            <a:r>
              <a:rPr lang="en-US" sz="1100" b="1" dirty="0"/>
              <a:t>Data Preparation</a:t>
            </a:r>
          </a:p>
        </p:txBody>
      </p:sp>
      <p:sp>
        <p:nvSpPr>
          <p:cNvPr id="22" name="TextBox 21">
            <a:extLst>
              <a:ext uri="{FF2B5EF4-FFF2-40B4-BE49-F238E27FC236}">
                <a16:creationId xmlns:a16="http://schemas.microsoft.com/office/drawing/2014/main" id="{9C89C81F-601F-5180-9ED9-B6209FB2E013}"/>
              </a:ext>
            </a:extLst>
          </p:cNvPr>
          <p:cNvSpPr txBox="1"/>
          <p:nvPr/>
        </p:nvSpPr>
        <p:spPr>
          <a:xfrm>
            <a:off x="7321105" y="2019416"/>
            <a:ext cx="1128235" cy="261610"/>
          </a:xfrm>
          <a:prstGeom prst="rect">
            <a:avLst/>
          </a:prstGeom>
          <a:noFill/>
        </p:spPr>
        <p:txBody>
          <a:bodyPr wrap="square" rtlCol="0">
            <a:spAutoFit/>
          </a:bodyPr>
          <a:lstStyle/>
          <a:p>
            <a:r>
              <a:rPr lang="en-US" sz="1100" b="1" dirty="0"/>
              <a:t>Data Splitting</a:t>
            </a:r>
          </a:p>
        </p:txBody>
      </p:sp>
      <p:sp>
        <p:nvSpPr>
          <p:cNvPr id="23" name="TextBox 22">
            <a:extLst>
              <a:ext uri="{FF2B5EF4-FFF2-40B4-BE49-F238E27FC236}">
                <a16:creationId xmlns:a16="http://schemas.microsoft.com/office/drawing/2014/main" id="{21EEA51A-D47F-7CBB-0073-9520FAAE0508}"/>
              </a:ext>
            </a:extLst>
          </p:cNvPr>
          <p:cNvSpPr txBox="1"/>
          <p:nvPr/>
        </p:nvSpPr>
        <p:spPr>
          <a:xfrm>
            <a:off x="9518501" y="2922231"/>
            <a:ext cx="1867091" cy="461665"/>
          </a:xfrm>
          <a:prstGeom prst="rect">
            <a:avLst/>
          </a:prstGeom>
          <a:noFill/>
        </p:spPr>
        <p:txBody>
          <a:bodyPr wrap="square" rtlCol="0">
            <a:spAutoFit/>
          </a:bodyPr>
          <a:lstStyle/>
          <a:p>
            <a:r>
              <a:rPr lang="en-US" sz="1200" b="1" dirty="0"/>
              <a:t>Data are prepared for modeling</a:t>
            </a:r>
          </a:p>
        </p:txBody>
      </p:sp>
      <p:sp>
        <p:nvSpPr>
          <p:cNvPr id="24" name="Arrow: Right 23">
            <a:extLst>
              <a:ext uri="{FF2B5EF4-FFF2-40B4-BE49-F238E27FC236}">
                <a16:creationId xmlns:a16="http://schemas.microsoft.com/office/drawing/2014/main" id="{138B0896-845E-945D-EDBE-930F2653AEC9}"/>
              </a:ext>
            </a:extLst>
          </p:cNvPr>
          <p:cNvSpPr/>
          <p:nvPr/>
        </p:nvSpPr>
        <p:spPr>
          <a:xfrm>
            <a:off x="2797519" y="4046707"/>
            <a:ext cx="785914" cy="485149"/>
          </a:xfrm>
          <a:prstGeom prst="rightArrow">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BBF3DEA5-952C-D3E0-5989-A75C75B6F045}"/>
              </a:ext>
            </a:extLst>
          </p:cNvPr>
          <p:cNvSpPr/>
          <p:nvPr/>
        </p:nvSpPr>
        <p:spPr>
          <a:xfrm>
            <a:off x="7833957" y="4839982"/>
            <a:ext cx="247650" cy="235561"/>
          </a:xfrm>
          <a:prstGeom prst="upArrow">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6DF91C21-502B-9BE7-99AE-F9FE152ECA5D}"/>
              </a:ext>
            </a:extLst>
          </p:cNvPr>
          <p:cNvSpPr/>
          <p:nvPr/>
        </p:nvSpPr>
        <p:spPr>
          <a:xfrm>
            <a:off x="7777665" y="3824375"/>
            <a:ext cx="247650" cy="235561"/>
          </a:xfrm>
          <a:prstGeom prst="upArrow">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27" name="Arrow: Up 26">
            <a:extLst>
              <a:ext uri="{FF2B5EF4-FFF2-40B4-BE49-F238E27FC236}">
                <a16:creationId xmlns:a16="http://schemas.microsoft.com/office/drawing/2014/main" id="{68E39561-B19B-C5BB-CAB0-92EBA54B895D}"/>
              </a:ext>
            </a:extLst>
          </p:cNvPr>
          <p:cNvSpPr/>
          <p:nvPr/>
        </p:nvSpPr>
        <p:spPr>
          <a:xfrm>
            <a:off x="7726065" y="2843235"/>
            <a:ext cx="207410" cy="193043"/>
          </a:xfrm>
          <a:prstGeom prst="upArrow">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Circular 27">
            <a:extLst>
              <a:ext uri="{FF2B5EF4-FFF2-40B4-BE49-F238E27FC236}">
                <a16:creationId xmlns:a16="http://schemas.microsoft.com/office/drawing/2014/main" id="{C4F0D5AD-CFE5-C5FE-7FE8-33F4CDDDDC29}"/>
              </a:ext>
            </a:extLst>
          </p:cNvPr>
          <p:cNvSpPr/>
          <p:nvPr/>
        </p:nvSpPr>
        <p:spPr>
          <a:xfrm rot="20470239">
            <a:off x="7785968" y="1243380"/>
            <a:ext cx="2337822" cy="3199710"/>
          </a:xfrm>
          <a:prstGeom prst="circularArrow">
            <a:avLst>
              <a:gd name="adj1" fmla="val 12500"/>
              <a:gd name="adj2" fmla="val 1142319"/>
              <a:gd name="adj3" fmla="val 20457681"/>
              <a:gd name="adj4" fmla="val 15555452"/>
              <a:gd name="adj5" fmla="val 12500"/>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Arrow: Curved Down 28">
            <a:extLst>
              <a:ext uri="{FF2B5EF4-FFF2-40B4-BE49-F238E27FC236}">
                <a16:creationId xmlns:a16="http://schemas.microsoft.com/office/drawing/2014/main" id="{A8FF6D5F-3B7D-F633-0371-16A482E412CF}"/>
              </a:ext>
            </a:extLst>
          </p:cNvPr>
          <p:cNvSpPr/>
          <p:nvPr/>
        </p:nvSpPr>
        <p:spPr>
          <a:xfrm rot="2661015" flipV="1">
            <a:off x="4583804" y="5598554"/>
            <a:ext cx="1278827" cy="463708"/>
          </a:xfrm>
          <a:prstGeom prst="curvedDownArrow">
            <a:avLst>
              <a:gd name="adj1" fmla="val 28673"/>
              <a:gd name="adj2" fmla="val 83532"/>
              <a:gd name="adj3" fmla="val 19438"/>
            </a:avLst>
          </a:prstGeom>
          <a:solidFill>
            <a:schemeClr val="accent5">
              <a:lumMod val="20000"/>
              <a:lumOff val="80000"/>
            </a:schemeClr>
          </a:solidFill>
          <a:ln w="28575">
            <a:solidFill>
              <a:schemeClr val="tx1"/>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 name="Picture 29" descr="A black and white image of a pig&#10;&#10;Description automatically generated">
            <a:extLst>
              <a:ext uri="{FF2B5EF4-FFF2-40B4-BE49-F238E27FC236}">
                <a16:creationId xmlns:a16="http://schemas.microsoft.com/office/drawing/2014/main" id="{E9BD4E58-F14B-C20E-051D-940547C225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1796" y="3380576"/>
            <a:ext cx="1524790" cy="1524790"/>
          </a:xfrm>
          <a:prstGeom prst="rect">
            <a:avLst/>
          </a:prstGeom>
        </p:spPr>
      </p:pic>
      <p:pic>
        <p:nvPicPr>
          <p:cNvPr id="31" name="Picture 30" descr="A black and white image of a video and a cd&#10;&#10;Description automatically generated">
            <a:extLst>
              <a:ext uri="{FF2B5EF4-FFF2-40B4-BE49-F238E27FC236}">
                <a16:creationId xmlns:a16="http://schemas.microsoft.com/office/drawing/2014/main" id="{4C55BDCE-A437-940A-5DE7-9B1B127FE01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057" b="89940" l="10000" r="90000">
                        <a14:foregroundMark x1="74200" y1="35886" x2="57600" y2="12913"/>
                        <a14:foregroundMark x1="25100" y1="58859" x2="25100" y2="68769"/>
                        <a14:foregroundMark x1="47000" y1="48799" x2="47600" y2="7057"/>
                        <a14:foregroundMark x1="48300" y1="12012" x2="23100" y2="43844"/>
                        <a14:foregroundMark x1="23100" y1="42793" x2="43700" y2="39940"/>
                      </a14:backgroundRemoval>
                    </a14:imgEffect>
                  </a14:imgLayer>
                </a14:imgProps>
              </a:ext>
              <a:ext uri="{28A0092B-C50C-407E-A947-70E740481C1C}">
                <a14:useLocalDpi xmlns:a14="http://schemas.microsoft.com/office/drawing/2010/main" val="0"/>
              </a:ext>
            </a:extLst>
          </a:blip>
          <a:stretch>
            <a:fillRect/>
          </a:stretch>
        </p:blipFill>
        <p:spPr>
          <a:xfrm>
            <a:off x="8038377" y="5223755"/>
            <a:ext cx="517090" cy="344382"/>
          </a:xfrm>
          <a:prstGeom prst="rect">
            <a:avLst/>
          </a:prstGeom>
        </p:spPr>
      </p:pic>
      <p:pic>
        <p:nvPicPr>
          <p:cNvPr id="32" name="Picture 31" descr="A black and white line art of a paper and a broom&#10;&#10;Description automatically generated">
            <a:extLst>
              <a:ext uri="{FF2B5EF4-FFF2-40B4-BE49-F238E27FC236}">
                <a16:creationId xmlns:a16="http://schemas.microsoft.com/office/drawing/2014/main" id="{B03E2CDF-8207-E435-D267-2A6BB4236FA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732" b="94953" l="10000" r="92615">
                        <a14:foregroundMark x1="88923" y1="20899" x2="92769" y2="14038"/>
                        <a14:foregroundMark x1="72846" y1="88959" x2="59308" y2="94953"/>
                        <a14:foregroundMark x1="59308" y1="94953" x2="56846" y2="88959"/>
                        <a14:foregroundMark x1="10692" y1="82650" x2="7923" y2="70584"/>
                        <a14:foregroundMark x1="7923" y1="70584" x2="9077" y2="28943"/>
                        <a14:foregroundMark x1="9077" y1="28943" x2="26462" y2="7256"/>
                        <a14:foregroundMark x1="26462" y1="7256" x2="14000" y2="19006"/>
                        <a14:foregroundMark x1="14000" y1="19006" x2="23692" y2="11199"/>
                        <a14:foregroundMark x1="23692" y1="11199" x2="37154" y2="6546"/>
                        <a14:foregroundMark x1="37154" y1="6546" x2="66769" y2="4732"/>
                        <a14:foregroundMark x1="66769" y1="4732" x2="63923" y2="10331"/>
                        <a14:foregroundMark x1="35923" y1="14274" x2="37154" y2="28391"/>
                        <a14:foregroundMark x1="37154" y1="28391" x2="51615" y2="35252"/>
                        <a14:foregroundMark x1="51615" y1="35252" x2="55769" y2="21136"/>
                        <a14:foregroundMark x1="55769" y1="21136" x2="41846" y2="13249"/>
                        <a14:foregroundMark x1="41846" y1="13249" x2="36231" y2="25079"/>
                        <a14:foregroundMark x1="36231" y1="25079" x2="52231" y2="34937"/>
                        <a14:foregroundMark x1="52231" y1="34937" x2="54692" y2="20899"/>
                        <a14:foregroundMark x1="22000" y1="44716" x2="45308" y2="44953"/>
                        <a14:foregroundMark x1="45308" y1="44953" x2="56000" y2="44322"/>
                      </a14:backgroundRemoval>
                    </a14:imgEffect>
                  </a14:imgLayer>
                </a14:imgProps>
              </a:ext>
              <a:ext uri="{28A0092B-C50C-407E-A947-70E740481C1C}">
                <a14:useLocalDpi xmlns:a14="http://schemas.microsoft.com/office/drawing/2010/main" val="0"/>
              </a:ext>
            </a:extLst>
          </a:blip>
          <a:stretch>
            <a:fillRect/>
          </a:stretch>
        </p:blipFill>
        <p:spPr>
          <a:xfrm>
            <a:off x="6623659" y="5662594"/>
            <a:ext cx="363704" cy="354751"/>
          </a:xfrm>
          <a:prstGeom prst="rect">
            <a:avLst/>
          </a:prstGeom>
        </p:spPr>
      </p:pic>
      <p:pic>
        <p:nvPicPr>
          <p:cNvPr id="33" name="Picture 32" descr="A black and white tag&#10;&#10;Description automatically generated">
            <a:extLst>
              <a:ext uri="{FF2B5EF4-FFF2-40B4-BE49-F238E27FC236}">
                <a16:creationId xmlns:a16="http://schemas.microsoft.com/office/drawing/2014/main" id="{48E93DF1-0857-D211-EF46-570880B2709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1373" y1="36136" x2="32353" y2="32200"/>
                        <a14:foregroundMark x1="52288" y1="22182" x2="71405" y2="43828"/>
                        <a14:foregroundMark x1="71405" y1="43828" x2="76634" y2="72987"/>
                        <a14:foregroundMark x1="76634" y1="72987" x2="62255" y2="88193"/>
                      </a14:backgroundRemoval>
                    </a14:imgEffect>
                  </a14:imgLayer>
                </a14:imgProps>
              </a:ext>
              <a:ext uri="{28A0092B-C50C-407E-A947-70E740481C1C}">
                <a14:useLocalDpi xmlns:a14="http://schemas.microsoft.com/office/drawing/2010/main" val="0"/>
              </a:ext>
            </a:extLst>
          </a:blip>
          <a:stretch>
            <a:fillRect/>
          </a:stretch>
        </p:blipFill>
        <p:spPr>
          <a:xfrm>
            <a:off x="7952388" y="4231425"/>
            <a:ext cx="422442" cy="385858"/>
          </a:xfrm>
          <a:prstGeom prst="rect">
            <a:avLst/>
          </a:prstGeom>
        </p:spPr>
      </p:pic>
      <p:pic>
        <p:nvPicPr>
          <p:cNvPr id="34" name="Picture 33" descr="A black background with a black square&#10;&#10;Description automatically generated with medium confidence">
            <a:extLst>
              <a:ext uri="{FF2B5EF4-FFF2-40B4-BE49-F238E27FC236}">
                <a16:creationId xmlns:a16="http://schemas.microsoft.com/office/drawing/2014/main" id="{A6E14F5B-6200-A0C9-DF9B-78DE5B7B1D1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7369" y="3430046"/>
            <a:ext cx="339493" cy="339493"/>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F18A743F-9864-6E08-CD9D-92B7A04A79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2624" y="2302956"/>
            <a:ext cx="334960" cy="334960"/>
          </a:xfrm>
          <a:prstGeom prst="rect">
            <a:avLst/>
          </a:prstGeom>
        </p:spPr>
      </p:pic>
      <p:pic>
        <p:nvPicPr>
          <p:cNvPr id="36" name="Picture 35" descr="A black grid with white squares&#10;&#10;Description automatically generated">
            <a:extLst>
              <a:ext uri="{FF2B5EF4-FFF2-40B4-BE49-F238E27FC236}">
                <a16:creationId xmlns:a16="http://schemas.microsoft.com/office/drawing/2014/main" id="{80DA5D76-016C-CF39-B69A-B2A6FA7AB41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98399" y="2302956"/>
            <a:ext cx="338555" cy="338555"/>
          </a:xfrm>
          <a:prstGeom prst="rect">
            <a:avLst/>
          </a:prstGeom>
        </p:spPr>
      </p:pic>
      <p:sp>
        <p:nvSpPr>
          <p:cNvPr id="37" name="Arrow: Left-Up 36">
            <a:extLst>
              <a:ext uri="{FF2B5EF4-FFF2-40B4-BE49-F238E27FC236}">
                <a16:creationId xmlns:a16="http://schemas.microsoft.com/office/drawing/2014/main" id="{AE8A915F-7F7A-3FC9-5FAB-6C690228D5E6}"/>
              </a:ext>
            </a:extLst>
          </p:cNvPr>
          <p:cNvSpPr/>
          <p:nvPr/>
        </p:nvSpPr>
        <p:spPr>
          <a:xfrm>
            <a:off x="7262457" y="5662594"/>
            <a:ext cx="784405" cy="311828"/>
          </a:xfrm>
          <a:prstGeom prst="leftUpArrow">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2232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795A3-A5E7-AA98-A276-99E7743017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DB7B79-C835-5955-777A-71BFA6C0ACEC}"/>
              </a:ext>
            </a:extLst>
          </p:cNvPr>
          <p:cNvSpPr txBox="1"/>
          <p:nvPr/>
        </p:nvSpPr>
        <p:spPr>
          <a:xfrm>
            <a:off x="3866508" y="755150"/>
            <a:ext cx="4458984" cy="646331"/>
          </a:xfrm>
          <a:prstGeom prst="rect">
            <a:avLst/>
          </a:prstGeom>
          <a:noFill/>
        </p:spPr>
        <p:txBody>
          <a:bodyPr wrap="square" rtlCol="0">
            <a:spAutoFit/>
          </a:bodyPr>
          <a:lstStyle/>
          <a:p>
            <a:r>
              <a:rPr lang="en-US" sz="3600" dirty="0">
                <a:latin typeface="+mj-lt"/>
              </a:rPr>
              <a:t>Data Requirements</a:t>
            </a:r>
          </a:p>
        </p:txBody>
      </p:sp>
      <p:graphicFrame>
        <p:nvGraphicFramePr>
          <p:cNvPr id="4" name="Table 3">
            <a:extLst>
              <a:ext uri="{FF2B5EF4-FFF2-40B4-BE49-F238E27FC236}">
                <a16:creationId xmlns:a16="http://schemas.microsoft.com/office/drawing/2014/main" id="{871C9043-04AF-683A-CB71-00DC8340952C}"/>
              </a:ext>
            </a:extLst>
          </p:cNvPr>
          <p:cNvGraphicFramePr>
            <a:graphicFrameLocks noGrp="1"/>
          </p:cNvGraphicFramePr>
          <p:nvPr>
            <p:extLst>
              <p:ext uri="{D42A27DB-BD31-4B8C-83A1-F6EECF244321}">
                <p14:modId xmlns:p14="http://schemas.microsoft.com/office/powerpoint/2010/main" val="117785176"/>
              </p:ext>
            </p:extLst>
          </p:nvPr>
        </p:nvGraphicFramePr>
        <p:xfrm>
          <a:off x="452919" y="1910993"/>
          <a:ext cx="11286162" cy="3820225"/>
        </p:xfrm>
        <a:graphic>
          <a:graphicData uri="http://schemas.openxmlformats.org/drawingml/2006/table">
            <a:tbl>
              <a:tblPr firstRow="1" bandRow="1">
                <a:tableStyleId>{5A111915-BE36-4E01-A7E5-04B1672EAD32}</a:tableStyleId>
              </a:tblPr>
              <a:tblGrid>
                <a:gridCol w="5643081">
                  <a:extLst>
                    <a:ext uri="{9D8B030D-6E8A-4147-A177-3AD203B41FA5}">
                      <a16:colId xmlns:a16="http://schemas.microsoft.com/office/drawing/2014/main" val="3048944378"/>
                    </a:ext>
                  </a:extLst>
                </a:gridCol>
                <a:gridCol w="5643081">
                  <a:extLst>
                    <a:ext uri="{9D8B030D-6E8A-4147-A177-3AD203B41FA5}">
                      <a16:colId xmlns:a16="http://schemas.microsoft.com/office/drawing/2014/main" val="819135880"/>
                    </a:ext>
                  </a:extLst>
                </a:gridCol>
              </a:tblGrid>
              <a:tr h="508571">
                <a:tc>
                  <a:txBody>
                    <a:bodyPr/>
                    <a:lstStyle/>
                    <a:p>
                      <a:pPr algn="ctr"/>
                      <a:r>
                        <a:rPr lang="en-US" sz="2000" b="1" dirty="0"/>
                        <a:t>Task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Data 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7875429"/>
                  </a:ext>
                </a:extLst>
              </a:tr>
              <a:tr h="655505">
                <a:tc>
                  <a:txBody>
                    <a:bodyPr/>
                    <a:lstStyle/>
                    <a:p>
                      <a:r>
                        <a:rPr lang="en-US" sz="1800" b="0" i="0" kern="1200" dirty="0">
                          <a:solidFill>
                            <a:schemeClr val="tx1"/>
                          </a:solidFill>
                          <a:effectLst/>
                          <a:latin typeface="Abadi" panose="020F0502020204030204" pitchFamily="34" charset="0"/>
                          <a:ea typeface="+mn-ea"/>
                          <a:cs typeface="+mn-cs"/>
                        </a:rPr>
                        <a:t>Cough sound analysis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Audio recordings of swine coughs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035283"/>
                  </a:ext>
                </a:extLst>
              </a:tr>
              <a:tr h="655505">
                <a:tc>
                  <a:txBody>
                    <a:bodyPr/>
                    <a:lstStyle/>
                    <a:p>
                      <a:r>
                        <a:rPr lang="en-US" sz="1800" b="0" i="0" kern="1200" dirty="0">
                          <a:solidFill>
                            <a:schemeClr val="tx1"/>
                          </a:solidFill>
                          <a:effectLst/>
                          <a:latin typeface="Abadi" panose="020F0502020204030204" pitchFamily="34" charset="0"/>
                          <a:ea typeface="+mn-ea"/>
                          <a:cs typeface="+mn-cs"/>
                        </a:rPr>
                        <a:t>Detection of swine behavior anomalies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Audio recordings of swine normal behavior</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244592"/>
                  </a:ext>
                </a:extLst>
              </a:tr>
              <a:tr h="655505">
                <a:tc>
                  <a:txBody>
                    <a:bodyPr/>
                    <a:lstStyle/>
                    <a:p>
                      <a:r>
                        <a:rPr lang="en-US" sz="1800" b="0" i="0" kern="1200" dirty="0">
                          <a:solidFill>
                            <a:schemeClr val="tx1"/>
                          </a:solidFill>
                          <a:effectLst/>
                          <a:latin typeface="Abadi" panose="020F0502020204030204" pitchFamily="34" charset="0"/>
                          <a:ea typeface="+mn-ea"/>
                          <a:cs typeface="+mn-cs"/>
                        </a:rPr>
                        <a:t>Classification of swine coughs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Labeled dataset of cough audio recordings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2127444"/>
                  </a:ext>
                </a:extLst>
              </a:tr>
              <a:tr h="655505">
                <a:tc>
                  <a:txBody>
                    <a:bodyPr/>
                    <a:lstStyle/>
                    <a:p>
                      <a:r>
                        <a:rPr lang="en-US" sz="1800" b="0" i="0" kern="1200" dirty="0">
                          <a:solidFill>
                            <a:schemeClr val="tx1"/>
                          </a:solidFill>
                          <a:effectLst/>
                          <a:latin typeface="Abadi" panose="020F0502020204030204" pitchFamily="34" charset="0"/>
                          <a:ea typeface="+mn-ea"/>
                          <a:cs typeface="+mn-cs"/>
                        </a:rPr>
                        <a:t>Skin disease classification</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High-resolution skin images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7200053"/>
                  </a:ext>
                </a:extLst>
              </a:tr>
              <a:tr h="689634">
                <a:tc>
                  <a:txBody>
                    <a:bodyPr/>
                    <a:lstStyle/>
                    <a:p>
                      <a:r>
                        <a:rPr lang="en-US" sz="1800" b="0" i="0" kern="1200" dirty="0">
                          <a:solidFill>
                            <a:schemeClr val="tx1"/>
                          </a:solidFill>
                          <a:effectLst/>
                          <a:latin typeface="Abadi" panose="020F0502020204030204" pitchFamily="34" charset="0"/>
                          <a:ea typeface="+mn-ea"/>
                          <a:cs typeface="+mn-cs"/>
                        </a:rPr>
                        <a:t>Identification of common symptoms through image analysis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Diverse dataset of skin lesions associated with swine diseases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9428255"/>
                  </a:ext>
                </a:extLst>
              </a:tr>
            </a:tbl>
          </a:graphicData>
        </a:graphic>
      </p:graphicFrame>
    </p:spTree>
    <p:extLst>
      <p:ext uri="{BB962C8B-B14F-4D97-AF65-F5344CB8AC3E}">
        <p14:creationId xmlns:p14="http://schemas.microsoft.com/office/powerpoint/2010/main" val="246774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F0855-03A3-66FA-81AD-949E175535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9BCBE7-CEA9-DF1A-E722-1B81911B3D3D}"/>
              </a:ext>
            </a:extLst>
          </p:cNvPr>
          <p:cNvSpPr txBox="1"/>
          <p:nvPr/>
        </p:nvSpPr>
        <p:spPr>
          <a:xfrm>
            <a:off x="3382766" y="207715"/>
            <a:ext cx="5426467" cy="646331"/>
          </a:xfrm>
          <a:prstGeom prst="rect">
            <a:avLst/>
          </a:prstGeom>
          <a:noFill/>
        </p:spPr>
        <p:txBody>
          <a:bodyPr wrap="square" rtlCol="0">
            <a:spAutoFit/>
          </a:bodyPr>
          <a:lstStyle/>
          <a:p>
            <a:r>
              <a:rPr lang="en-US" sz="3600" dirty="0">
                <a:latin typeface="+mj-lt"/>
              </a:rPr>
              <a:t>Data Collection : Image</a:t>
            </a:r>
          </a:p>
        </p:txBody>
      </p:sp>
      <p:sp>
        <p:nvSpPr>
          <p:cNvPr id="2" name="TextBox 1">
            <a:extLst>
              <a:ext uri="{FF2B5EF4-FFF2-40B4-BE49-F238E27FC236}">
                <a16:creationId xmlns:a16="http://schemas.microsoft.com/office/drawing/2014/main" id="{CF2259AF-2429-1B03-7F0E-AD80C510A002}"/>
              </a:ext>
            </a:extLst>
          </p:cNvPr>
          <p:cNvSpPr txBox="1"/>
          <p:nvPr/>
        </p:nvSpPr>
        <p:spPr>
          <a:xfrm>
            <a:off x="410965" y="854046"/>
            <a:ext cx="6493268" cy="3891963"/>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1800" dirty="0">
                <a:latin typeface="Abadi" panose="020B0604020104020204" pitchFamily="34" charset="0"/>
              </a:rPr>
              <a:t>Learn about most common skin diseases in swine.</a:t>
            </a:r>
          </a:p>
          <a:p>
            <a:pPr marL="285750" indent="-285750" algn="l">
              <a:lnSpc>
                <a:spcPct val="200000"/>
              </a:lnSpc>
              <a:buFont typeface="Arial" panose="020B0604020202020204" pitchFamily="34" charset="0"/>
              <a:buChar char="•"/>
            </a:pPr>
            <a:r>
              <a:rPr lang="en-US" sz="1800" dirty="0">
                <a:latin typeface="Abadi" panose="020B0604020104020204" pitchFamily="34" charset="0"/>
              </a:rPr>
              <a:t>Download swine skin images from different sources:</a:t>
            </a:r>
          </a:p>
          <a:p>
            <a:pPr marL="569913" indent="-227013" algn="l">
              <a:lnSpc>
                <a:spcPct val="200000"/>
              </a:lnSpc>
              <a:buFont typeface="Wingdings" panose="05000000000000000000" pitchFamily="2" charset="2"/>
              <a:buChar char="Ø"/>
            </a:pPr>
            <a:r>
              <a:rPr lang="en-US" sz="1800" dirty="0">
                <a:latin typeface="Abadi" panose="020B0604020104020204" pitchFamily="34" charset="0"/>
              </a:rPr>
              <a:t>Iowa State University Veterinar</a:t>
            </a:r>
            <a:r>
              <a:rPr lang="en-US" dirty="0">
                <a:latin typeface="Abadi" panose="020B0604020104020204" pitchFamily="34" charset="0"/>
              </a:rPr>
              <a:t>y Department</a:t>
            </a:r>
          </a:p>
          <a:p>
            <a:pPr marL="569913" indent="-227013" algn="l">
              <a:lnSpc>
                <a:spcPct val="200000"/>
              </a:lnSpc>
              <a:buFont typeface="Wingdings" panose="05000000000000000000" pitchFamily="2" charset="2"/>
              <a:buChar char="Ø"/>
            </a:pPr>
            <a:r>
              <a:rPr lang="en-US" sz="1800" dirty="0">
                <a:latin typeface="Abadi" panose="020B0604020104020204" pitchFamily="34" charset="0"/>
              </a:rPr>
              <a:t>The Center for Food Security and Public Health</a:t>
            </a:r>
          </a:p>
          <a:p>
            <a:pPr marL="569913" indent="-227013" algn="l">
              <a:lnSpc>
                <a:spcPct val="200000"/>
              </a:lnSpc>
              <a:buFont typeface="Wingdings" panose="05000000000000000000" pitchFamily="2" charset="2"/>
              <a:buChar char="Ø"/>
            </a:pPr>
            <a:r>
              <a:rPr lang="en-US" dirty="0">
                <a:latin typeface="Abadi" panose="020B0604020104020204" pitchFamily="34" charset="0"/>
              </a:rPr>
              <a:t>Cornell Veterinary Medicine</a:t>
            </a:r>
            <a:endParaRPr lang="en-US" sz="1800" dirty="0">
              <a:latin typeface="Abadi" panose="020B0604020104020204" pitchFamily="34" charset="0"/>
            </a:endParaRPr>
          </a:p>
          <a:p>
            <a:pPr marL="569913" indent="-227013" algn="l">
              <a:lnSpc>
                <a:spcPct val="200000"/>
              </a:lnSpc>
              <a:buFont typeface="Wingdings" panose="05000000000000000000" pitchFamily="2" charset="2"/>
              <a:buChar char="Ø"/>
            </a:pPr>
            <a:r>
              <a:rPr lang="en-US" sz="1800" dirty="0">
                <a:latin typeface="Abadi" panose="020B0604020104020204" pitchFamily="34" charset="0"/>
              </a:rPr>
              <a:t>Google Search</a:t>
            </a:r>
          </a:p>
          <a:p>
            <a:pPr marL="285750" indent="-285750" algn="l">
              <a:lnSpc>
                <a:spcPct val="200000"/>
              </a:lnSpc>
              <a:buFont typeface="Arial" panose="020B0604020202020204" pitchFamily="34" charset="0"/>
              <a:buChar char="•"/>
            </a:pPr>
            <a:r>
              <a:rPr lang="en-US" dirty="0">
                <a:latin typeface="Abadi" panose="020B0604020104020204" pitchFamily="34" charset="0"/>
              </a:rPr>
              <a:t>Download .jpeg files for a total of 13 different skin diseases.</a:t>
            </a:r>
            <a:endParaRPr lang="en-US" sz="1800" dirty="0">
              <a:latin typeface="Abadi" panose="020B0604020104020204" pitchFamily="34" charset="0"/>
            </a:endParaRPr>
          </a:p>
        </p:txBody>
      </p:sp>
      <p:pic>
        <p:nvPicPr>
          <p:cNvPr id="7" name="Picture 6">
            <a:extLst>
              <a:ext uri="{FF2B5EF4-FFF2-40B4-BE49-F238E27FC236}">
                <a16:creationId xmlns:a16="http://schemas.microsoft.com/office/drawing/2014/main" id="{CB529DC7-0FFE-D884-E60F-309211C38824}"/>
              </a:ext>
            </a:extLst>
          </p:cNvPr>
          <p:cNvPicPr>
            <a:picLocks noChangeAspect="1"/>
          </p:cNvPicPr>
          <p:nvPr/>
        </p:nvPicPr>
        <p:blipFill rotWithShape="1">
          <a:blip r:embed="rId3"/>
          <a:srcRect l="11391" t="19597" r="11707" b="5413"/>
          <a:stretch/>
        </p:blipFill>
        <p:spPr>
          <a:xfrm>
            <a:off x="7416611" y="1307785"/>
            <a:ext cx="4559632" cy="2778888"/>
          </a:xfrm>
          <a:prstGeom prst="rect">
            <a:avLst/>
          </a:prstGeom>
        </p:spPr>
      </p:pic>
      <p:pic>
        <p:nvPicPr>
          <p:cNvPr id="9" name="Picture 8">
            <a:extLst>
              <a:ext uri="{FF2B5EF4-FFF2-40B4-BE49-F238E27FC236}">
                <a16:creationId xmlns:a16="http://schemas.microsoft.com/office/drawing/2014/main" id="{F8C2D41D-E761-E416-8374-28EE853D9DF6}"/>
              </a:ext>
            </a:extLst>
          </p:cNvPr>
          <p:cNvPicPr>
            <a:picLocks noChangeAspect="1"/>
          </p:cNvPicPr>
          <p:nvPr/>
        </p:nvPicPr>
        <p:blipFill>
          <a:blip r:embed="rId4"/>
          <a:stretch>
            <a:fillRect/>
          </a:stretch>
        </p:blipFill>
        <p:spPr>
          <a:xfrm>
            <a:off x="1266788" y="5021810"/>
            <a:ext cx="9658421" cy="1314460"/>
          </a:xfrm>
          <a:prstGeom prst="rect">
            <a:avLst/>
          </a:prstGeom>
        </p:spPr>
      </p:pic>
    </p:spTree>
    <p:extLst>
      <p:ext uri="{BB962C8B-B14F-4D97-AF65-F5344CB8AC3E}">
        <p14:creationId xmlns:p14="http://schemas.microsoft.com/office/powerpoint/2010/main" val="58371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A63F7-F833-C685-8B8E-C2D6BF20709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8FF24D-07B2-B1E2-A46F-75359E59D023}"/>
              </a:ext>
            </a:extLst>
          </p:cNvPr>
          <p:cNvSpPr txBox="1"/>
          <p:nvPr/>
        </p:nvSpPr>
        <p:spPr>
          <a:xfrm>
            <a:off x="3382766" y="385027"/>
            <a:ext cx="5426467" cy="646331"/>
          </a:xfrm>
          <a:prstGeom prst="rect">
            <a:avLst/>
          </a:prstGeom>
          <a:noFill/>
        </p:spPr>
        <p:txBody>
          <a:bodyPr wrap="square" rtlCol="0">
            <a:spAutoFit/>
          </a:bodyPr>
          <a:lstStyle/>
          <a:p>
            <a:r>
              <a:rPr lang="en-US" sz="3600" dirty="0">
                <a:latin typeface="+mj-lt"/>
              </a:rPr>
              <a:t>Data Collection : Audio</a:t>
            </a:r>
          </a:p>
        </p:txBody>
      </p:sp>
      <p:sp>
        <p:nvSpPr>
          <p:cNvPr id="2" name="TextBox 1">
            <a:extLst>
              <a:ext uri="{FF2B5EF4-FFF2-40B4-BE49-F238E27FC236}">
                <a16:creationId xmlns:a16="http://schemas.microsoft.com/office/drawing/2014/main" id="{72800AE1-F347-C394-F635-66DEE4477F96}"/>
              </a:ext>
            </a:extLst>
          </p:cNvPr>
          <p:cNvSpPr txBox="1"/>
          <p:nvPr/>
        </p:nvSpPr>
        <p:spPr>
          <a:xfrm>
            <a:off x="556722" y="1116036"/>
            <a:ext cx="7287597" cy="4584460"/>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1800" dirty="0">
                <a:latin typeface="Abadi" panose="020B0604020104020204" pitchFamily="34" charset="0"/>
              </a:rPr>
              <a:t>Selected audio and videos based on video caption and description.</a:t>
            </a:r>
          </a:p>
          <a:p>
            <a:pPr marL="285750" indent="-285750" algn="l">
              <a:lnSpc>
                <a:spcPct val="200000"/>
              </a:lnSpc>
              <a:buFont typeface="Arial" panose="020B0604020202020204" pitchFamily="34" charset="0"/>
              <a:buChar char="•"/>
            </a:pPr>
            <a:r>
              <a:rPr lang="en-US" sz="1800" dirty="0">
                <a:latin typeface="Abadi" panose="020B0604020104020204" pitchFamily="34" charset="0"/>
              </a:rPr>
              <a:t>Audio extracted from video using Y2mate.</a:t>
            </a:r>
          </a:p>
          <a:p>
            <a:pPr marL="285750" indent="-285750" algn="l">
              <a:lnSpc>
                <a:spcPct val="200000"/>
              </a:lnSpc>
              <a:buFont typeface="Arial" panose="020B0604020202020204" pitchFamily="34" charset="0"/>
              <a:buChar char="•"/>
            </a:pPr>
            <a:r>
              <a:rPr lang="en-US" dirty="0">
                <a:latin typeface="Abadi" panose="020B0604020104020204" pitchFamily="34" charset="0"/>
              </a:rPr>
              <a:t>Segmented</a:t>
            </a:r>
            <a:r>
              <a:rPr lang="en-US" sz="1800" dirty="0">
                <a:latin typeface="Abadi" panose="020B0604020104020204" pitchFamily="34" charset="0"/>
              </a:rPr>
              <a:t> cough sounds using Audacity.</a:t>
            </a:r>
          </a:p>
          <a:p>
            <a:pPr marL="285750" indent="-285750" algn="l">
              <a:lnSpc>
                <a:spcPct val="200000"/>
              </a:lnSpc>
              <a:buFont typeface="Arial" panose="020B0604020202020204" pitchFamily="34" charset="0"/>
              <a:buChar char="•"/>
            </a:pPr>
            <a:r>
              <a:rPr lang="en-US" sz="1800" dirty="0">
                <a:latin typeface="Abadi" panose="020B0604020104020204" pitchFamily="34" charset="0"/>
              </a:rPr>
              <a:t>Totally cough sounds extracted for 3 different disease.</a:t>
            </a:r>
          </a:p>
          <a:p>
            <a:pPr marL="285750" indent="-285750" algn="l">
              <a:lnSpc>
                <a:spcPct val="200000"/>
              </a:lnSpc>
              <a:buFont typeface="Arial" panose="020B0604020202020204" pitchFamily="34" charset="0"/>
              <a:buChar char="•"/>
            </a:pPr>
            <a:r>
              <a:rPr lang="en-US" dirty="0">
                <a:latin typeface="Abadi" panose="020B0604020104020204" pitchFamily="34" charset="0"/>
              </a:rPr>
              <a:t>Project involves amalgamation of data samples for</a:t>
            </a:r>
          </a:p>
          <a:p>
            <a:pPr marL="627063" indent="-285750">
              <a:lnSpc>
                <a:spcPct val="150000"/>
              </a:lnSpc>
              <a:buFont typeface="Wingdings" panose="05000000000000000000" pitchFamily="2" charset="2"/>
              <a:buChar char="Ø"/>
            </a:pPr>
            <a:r>
              <a:rPr lang="en-US" dirty="0">
                <a:latin typeface="Abadi" panose="020B0604020104020204" pitchFamily="34" charset="0"/>
              </a:rPr>
              <a:t>Pneumonia</a:t>
            </a:r>
          </a:p>
          <a:p>
            <a:pPr marL="627063" indent="-285750">
              <a:lnSpc>
                <a:spcPct val="150000"/>
              </a:lnSpc>
              <a:buFont typeface="Wingdings" panose="05000000000000000000" pitchFamily="2" charset="2"/>
              <a:buChar char="Ø"/>
            </a:pPr>
            <a:r>
              <a:rPr lang="en-US" dirty="0">
                <a:latin typeface="Abadi" panose="020B0604020104020204" pitchFamily="34" charset="0"/>
              </a:rPr>
              <a:t>Porcine Reproductive and Respiratory Syndrome (PRRS)</a:t>
            </a:r>
          </a:p>
          <a:p>
            <a:pPr marL="627063" indent="-285750">
              <a:lnSpc>
                <a:spcPct val="150000"/>
              </a:lnSpc>
              <a:buFont typeface="Wingdings" panose="05000000000000000000" pitchFamily="2" charset="2"/>
              <a:buChar char="Ø"/>
            </a:pPr>
            <a:r>
              <a:rPr lang="en-US" dirty="0">
                <a:latin typeface="Abadi" panose="020B0604020104020204" pitchFamily="34" charset="0"/>
              </a:rPr>
              <a:t>African Swine Fever in swine</a:t>
            </a:r>
          </a:p>
          <a:p>
            <a:pPr marL="285750" indent="-285750" algn="l">
              <a:lnSpc>
                <a:spcPct val="200000"/>
              </a:lnSpc>
              <a:buFont typeface="Arial" panose="020B0604020202020204" pitchFamily="34" charset="0"/>
              <a:buChar char="•"/>
            </a:pPr>
            <a:endParaRPr lang="en-US" sz="1800" dirty="0">
              <a:latin typeface="Abadi" panose="020B0604020104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691CFD2F-CA4D-7FF2-22C3-C4AF0275A8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36081" y="1420951"/>
            <a:ext cx="2768796" cy="3453038"/>
          </a:xfrm>
          <a:prstGeom prst="rect">
            <a:avLst/>
          </a:prstGeom>
          <a:noFill/>
          <a:ln>
            <a:noFill/>
          </a:ln>
        </p:spPr>
      </p:pic>
      <p:pic>
        <p:nvPicPr>
          <p:cNvPr id="6" name="Picture 5">
            <a:extLst>
              <a:ext uri="{FF2B5EF4-FFF2-40B4-BE49-F238E27FC236}">
                <a16:creationId xmlns:a16="http://schemas.microsoft.com/office/drawing/2014/main" id="{DD2F02DB-F9F3-43C4-79F4-1EAD271A5FA7}"/>
              </a:ext>
            </a:extLst>
          </p:cNvPr>
          <p:cNvPicPr>
            <a:picLocks noChangeAspect="1"/>
          </p:cNvPicPr>
          <p:nvPr/>
        </p:nvPicPr>
        <p:blipFill>
          <a:blip r:embed="rId4"/>
          <a:stretch>
            <a:fillRect/>
          </a:stretch>
        </p:blipFill>
        <p:spPr>
          <a:xfrm>
            <a:off x="3382766" y="5263583"/>
            <a:ext cx="5960384" cy="1420010"/>
          </a:xfrm>
          <a:prstGeom prst="rect">
            <a:avLst/>
          </a:prstGeom>
        </p:spPr>
      </p:pic>
    </p:spTree>
    <p:extLst>
      <p:ext uri="{BB962C8B-B14F-4D97-AF65-F5344CB8AC3E}">
        <p14:creationId xmlns:p14="http://schemas.microsoft.com/office/powerpoint/2010/main" val="1610417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1F799-55DB-08C7-1564-39A2D183D10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F260EE-B5AF-CE2B-561D-014DCE26C6FB}"/>
              </a:ext>
            </a:extLst>
          </p:cNvPr>
          <p:cNvSpPr txBox="1"/>
          <p:nvPr/>
        </p:nvSpPr>
        <p:spPr>
          <a:xfrm>
            <a:off x="3382766" y="207715"/>
            <a:ext cx="6493268" cy="646331"/>
          </a:xfrm>
          <a:prstGeom prst="rect">
            <a:avLst/>
          </a:prstGeom>
          <a:noFill/>
        </p:spPr>
        <p:txBody>
          <a:bodyPr wrap="square" rtlCol="0">
            <a:spAutoFit/>
          </a:bodyPr>
          <a:lstStyle/>
          <a:p>
            <a:r>
              <a:rPr lang="en-US" sz="3600" dirty="0">
                <a:latin typeface="+mj-lt"/>
              </a:rPr>
              <a:t>Data Pre-Processing : Audio</a:t>
            </a:r>
          </a:p>
        </p:txBody>
      </p:sp>
      <p:sp>
        <p:nvSpPr>
          <p:cNvPr id="2" name="TextBox 1">
            <a:extLst>
              <a:ext uri="{FF2B5EF4-FFF2-40B4-BE49-F238E27FC236}">
                <a16:creationId xmlns:a16="http://schemas.microsoft.com/office/drawing/2014/main" id="{4E7D9538-4C71-014D-5D93-D60A7363E103}"/>
              </a:ext>
            </a:extLst>
          </p:cNvPr>
          <p:cNvSpPr txBox="1"/>
          <p:nvPr/>
        </p:nvSpPr>
        <p:spPr>
          <a:xfrm>
            <a:off x="410965" y="854046"/>
            <a:ext cx="10412860" cy="555395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Abadi" panose="020B0604020104020204" pitchFamily="34" charset="0"/>
              </a:rPr>
              <a:t>Applied</a:t>
            </a:r>
            <a:r>
              <a:rPr lang="en-US" sz="1800" dirty="0">
                <a:latin typeface="Abadi" panose="020B0604020104020204" pitchFamily="34" charset="0"/>
              </a:rPr>
              <a:t> augmentation techniques to the original dataset.</a:t>
            </a:r>
          </a:p>
          <a:p>
            <a:pPr marL="285750" indent="-285750">
              <a:lnSpc>
                <a:spcPct val="200000"/>
              </a:lnSpc>
              <a:buFont typeface="Arial" panose="020B0604020202020204" pitchFamily="34" charset="0"/>
              <a:buChar char="•"/>
            </a:pPr>
            <a:r>
              <a:rPr lang="en-US" dirty="0">
                <a:latin typeface="Abadi" panose="020B0604020104020204" pitchFamily="34" charset="0"/>
              </a:rPr>
              <a:t>Evaluated the quality of the generated pig cough sounds </a:t>
            </a:r>
          </a:p>
          <a:p>
            <a:pPr marL="569913" indent="-282575">
              <a:lnSpc>
                <a:spcPct val="200000"/>
              </a:lnSpc>
              <a:buFont typeface="Wingdings" panose="05000000000000000000" pitchFamily="2" charset="2"/>
              <a:buChar char="Ø"/>
            </a:pPr>
            <a:r>
              <a:rPr lang="en-US" sz="1800" dirty="0">
                <a:latin typeface="Abadi" panose="020B0604020104020204" pitchFamily="34" charset="0"/>
              </a:rPr>
              <a:t>Objective evaluation involve metric Signal-to-Noise Ratio (</a:t>
            </a:r>
            <a:r>
              <a:rPr lang="en-US" sz="1800" b="1" dirty="0">
                <a:latin typeface="Times New Roman" panose="02020603050405020304" pitchFamily="18" charset="0"/>
                <a:cs typeface="Times New Roman" panose="02020603050405020304" pitchFamily="18" charset="0"/>
              </a:rPr>
              <a:t>≥</a:t>
            </a:r>
            <a:r>
              <a:rPr lang="en-US" sz="1800" b="1" dirty="0">
                <a:latin typeface="Abadi" panose="020B0604020104020204" pitchFamily="34" charset="0"/>
              </a:rPr>
              <a:t>10 DB</a:t>
            </a:r>
            <a:r>
              <a:rPr lang="en-US" sz="1800" dirty="0">
                <a:latin typeface="Abadi" panose="020B0604020104020204" pitchFamily="34" charset="0"/>
              </a:rPr>
              <a:t>)</a:t>
            </a:r>
          </a:p>
          <a:p>
            <a:pPr marL="569913" indent="-282575">
              <a:lnSpc>
                <a:spcPct val="200000"/>
              </a:lnSpc>
              <a:buFont typeface="Wingdings" panose="05000000000000000000" pitchFamily="2" charset="2"/>
              <a:buChar char="Ø"/>
            </a:pPr>
            <a:r>
              <a:rPr lang="en-US" sz="1800" dirty="0">
                <a:latin typeface="Abadi" panose="020B0604020104020204" pitchFamily="34" charset="0"/>
              </a:rPr>
              <a:t>Subjective evaluation involves listening to the sounds and assessing their similarity to real pig coughs.</a:t>
            </a:r>
          </a:p>
          <a:p>
            <a:pPr marL="285750" indent="-285750" algn="l">
              <a:lnSpc>
                <a:spcPct val="200000"/>
              </a:lnSpc>
              <a:buFont typeface="Arial" panose="020B0604020202020204" pitchFamily="34" charset="0"/>
              <a:buChar char="•"/>
            </a:pPr>
            <a:r>
              <a:rPr lang="en-US" sz="1800" dirty="0">
                <a:latin typeface="Abadi" panose="020B0604020104020204" pitchFamily="34" charset="0"/>
              </a:rPr>
              <a:t>Data Augmentation and Synthesis techniques includes:</a:t>
            </a:r>
          </a:p>
          <a:p>
            <a:pPr marL="569913" indent="-282575" algn="l">
              <a:lnSpc>
                <a:spcPct val="200000"/>
              </a:lnSpc>
              <a:buFont typeface="Wingdings" panose="05000000000000000000" pitchFamily="2" charset="2"/>
              <a:buChar char="Ø"/>
            </a:pPr>
            <a:r>
              <a:rPr lang="en-US" sz="1800" dirty="0">
                <a:latin typeface="Abadi" panose="020B0604020104020204" pitchFamily="34" charset="0"/>
              </a:rPr>
              <a:t>Pitch Shifting</a:t>
            </a:r>
          </a:p>
          <a:p>
            <a:pPr marL="569913" indent="-282575" algn="l">
              <a:lnSpc>
                <a:spcPct val="200000"/>
              </a:lnSpc>
              <a:buFont typeface="Wingdings" panose="05000000000000000000" pitchFamily="2" charset="2"/>
              <a:buChar char="Ø"/>
            </a:pPr>
            <a:r>
              <a:rPr lang="en-US" sz="1800" dirty="0">
                <a:latin typeface="Abadi" panose="020B0604020104020204" pitchFamily="34" charset="0"/>
              </a:rPr>
              <a:t>Stretching</a:t>
            </a:r>
            <a:endParaRPr lang="en-US" dirty="0">
              <a:latin typeface="Abadi" panose="020B0604020104020204" pitchFamily="34" charset="0"/>
            </a:endParaRPr>
          </a:p>
          <a:p>
            <a:pPr marL="569913" indent="-282575" algn="l">
              <a:lnSpc>
                <a:spcPct val="200000"/>
              </a:lnSpc>
              <a:buFont typeface="Wingdings" panose="05000000000000000000" pitchFamily="2" charset="2"/>
              <a:buChar char="Ø"/>
            </a:pPr>
            <a:r>
              <a:rPr lang="en-US" sz="1800" dirty="0">
                <a:latin typeface="Abadi" panose="020B0604020104020204" pitchFamily="34" charset="0"/>
              </a:rPr>
              <a:t>Accelerating</a:t>
            </a:r>
            <a:endParaRPr lang="en-US" dirty="0">
              <a:latin typeface="Abadi" panose="020B0604020104020204" pitchFamily="34" charset="0"/>
            </a:endParaRPr>
          </a:p>
          <a:p>
            <a:pPr marL="569913" indent="-282575" algn="l">
              <a:lnSpc>
                <a:spcPct val="200000"/>
              </a:lnSpc>
              <a:buFont typeface="Wingdings" panose="05000000000000000000" pitchFamily="2" charset="2"/>
              <a:buChar char="Ø"/>
            </a:pPr>
            <a:r>
              <a:rPr lang="en-US" sz="1800" dirty="0">
                <a:latin typeface="Abadi" panose="020B0604020104020204" pitchFamily="34" charset="0"/>
              </a:rPr>
              <a:t>Adding Noise</a:t>
            </a:r>
            <a:endParaRPr lang="en-US" dirty="0">
              <a:latin typeface="Abadi" panose="020B0604020104020204" pitchFamily="34" charset="0"/>
            </a:endParaRPr>
          </a:p>
        </p:txBody>
      </p:sp>
      <p:pic>
        <p:nvPicPr>
          <p:cNvPr id="10" name="Picture 9">
            <a:extLst>
              <a:ext uri="{FF2B5EF4-FFF2-40B4-BE49-F238E27FC236}">
                <a16:creationId xmlns:a16="http://schemas.microsoft.com/office/drawing/2014/main" id="{82174E31-1C18-F76E-AB31-5C193E54CE70}"/>
              </a:ext>
            </a:extLst>
          </p:cNvPr>
          <p:cNvPicPr>
            <a:picLocks noChangeAspect="1"/>
          </p:cNvPicPr>
          <p:nvPr/>
        </p:nvPicPr>
        <p:blipFill>
          <a:blip r:embed="rId3"/>
          <a:stretch>
            <a:fillRect/>
          </a:stretch>
        </p:blipFill>
        <p:spPr>
          <a:xfrm>
            <a:off x="2713169" y="4217236"/>
            <a:ext cx="9067866" cy="2190766"/>
          </a:xfrm>
          <a:prstGeom prst="rect">
            <a:avLst/>
          </a:prstGeom>
        </p:spPr>
      </p:pic>
    </p:spTree>
    <p:extLst>
      <p:ext uri="{BB962C8B-B14F-4D97-AF65-F5344CB8AC3E}">
        <p14:creationId xmlns:p14="http://schemas.microsoft.com/office/powerpoint/2010/main" val="128191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DCF64-D56F-A9DC-1A53-178AEB6A17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219180-589F-6D94-F829-DDE00B48AEE9}"/>
              </a:ext>
            </a:extLst>
          </p:cNvPr>
          <p:cNvSpPr txBox="1"/>
          <p:nvPr/>
        </p:nvSpPr>
        <p:spPr>
          <a:xfrm>
            <a:off x="3315984" y="408061"/>
            <a:ext cx="6493268" cy="646331"/>
          </a:xfrm>
          <a:prstGeom prst="rect">
            <a:avLst/>
          </a:prstGeom>
          <a:noFill/>
        </p:spPr>
        <p:txBody>
          <a:bodyPr wrap="square" rtlCol="0">
            <a:spAutoFit/>
          </a:bodyPr>
          <a:lstStyle/>
          <a:p>
            <a:r>
              <a:rPr lang="en-US" sz="3600" dirty="0">
                <a:latin typeface="+mj-lt"/>
              </a:rPr>
              <a:t>Data Pre-Processing : Image</a:t>
            </a:r>
          </a:p>
        </p:txBody>
      </p:sp>
      <p:sp>
        <p:nvSpPr>
          <p:cNvPr id="2" name="TextBox 1">
            <a:extLst>
              <a:ext uri="{FF2B5EF4-FFF2-40B4-BE49-F238E27FC236}">
                <a16:creationId xmlns:a16="http://schemas.microsoft.com/office/drawing/2014/main" id="{F2529ACA-3112-10EA-B691-B06D4664D93D}"/>
              </a:ext>
            </a:extLst>
          </p:cNvPr>
          <p:cNvSpPr txBox="1"/>
          <p:nvPr/>
        </p:nvSpPr>
        <p:spPr>
          <a:xfrm>
            <a:off x="395554" y="1206019"/>
            <a:ext cx="5852846" cy="5553956"/>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1800" dirty="0">
                <a:latin typeface="Abadi" panose="020B0604020104020204" pitchFamily="34" charset="0"/>
              </a:rPr>
              <a:t>Read the image from path and label as per the folder name.</a:t>
            </a:r>
          </a:p>
          <a:p>
            <a:pPr marL="285750" indent="-285750">
              <a:lnSpc>
                <a:spcPct val="200000"/>
              </a:lnSpc>
              <a:buFont typeface="Arial" panose="020B0604020202020204" pitchFamily="34" charset="0"/>
              <a:buChar char="•"/>
            </a:pPr>
            <a:r>
              <a:rPr lang="en-US" sz="1800" dirty="0">
                <a:latin typeface="Abadi" panose="020B0604020104020204" pitchFamily="34" charset="0"/>
              </a:rPr>
              <a:t>Resize the image to (224, 224).</a:t>
            </a:r>
          </a:p>
          <a:p>
            <a:pPr marL="285750" indent="-285750" algn="l">
              <a:lnSpc>
                <a:spcPct val="200000"/>
              </a:lnSpc>
              <a:buFont typeface="Arial" panose="020B0604020202020204" pitchFamily="34" charset="0"/>
              <a:buChar char="•"/>
            </a:pPr>
            <a:r>
              <a:rPr lang="en-US" sz="1800" dirty="0">
                <a:latin typeface="Abadi" panose="020B0604020104020204" pitchFamily="34" charset="0"/>
              </a:rPr>
              <a:t>Decode the image from JPEG format to tensor format to obtain the pixel values, color channels.</a:t>
            </a:r>
          </a:p>
          <a:p>
            <a:pPr marL="285750" indent="-285750" algn="l">
              <a:lnSpc>
                <a:spcPct val="200000"/>
              </a:lnSpc>
              <a:buFont typeface="Arial" panose="020B0604020202020204" pitchFamily="34" charset="0"/>
              <a:buChar char="•"/>
            </a:pPr>
            <a:r>
              <a:rPr lang="en-US" sz="1800" dirty="0">
                <a:latin typeface="Abadi" panose="020B0604020104020204" pitchFamily="34" charset="0"/>
              </a:rPr>
              <a:t>Image augmentation – Random flip, rotation, and contrast.</a:t>
            </a:r>
          </a:p>
          <a:p>
            <a:pPr marL="285750" indent="-285750" algn="l">
              <a:lnSpc>
                <a:spcPct val="200000"/>
              </a:lnSpc>
              <a:buFont typeface="Arial" panose="020B0604020202020204" pitchFamily="34" charset="0"/>
              <a:buChar char="•"/>
            </a:pPr>
            <a:r>
              <a:rPr lang="en-US" sz="1800" dirty="0">
                <a:latin typeface="Abadi" panose="020B0604020104020204" pitchFamily="34" charset="0"/>
              </a:rPr>
              <a:t>Preprocess the image specific to the mode, which typically involves normalization and transformation to the format expected by the model.</a:t>
            </a:r>
          </a:p>
        </p:txBody>
      </p:sp>
      <p:pic>
        <p:nvPicPr>
          <p:cNvPr id="11" name="Picture 10">
            <a:extLst>
              <a:ext uri="{FF2B5EF4-FFF2-40B4-BE49-F238E27FC236}">
                <a16:creationId xmlns:a16="http://schemas.microsoft.com/office/drawing/2014/main" id="{03059CD7-7D8A-72F5-6827-A1B3EFC20297}"/>
              </a:ext>
            </a:extLst>
          </p:cNvPr>
          <p:cNvPicPr>
            <a:picLocks noChangeAspect="1"/>
          </p:cNvPicPr>
          <p:nvPr/>
        </p:nvPicPr>
        <p:blipFill>
          <a:blip r:embed="rId3"/>
          <a:stretch>
            <a:fillRect/>
          </a:stretch>
        </p:blipFill>
        <p:spPr>
          <a:xfrm>
            <a:off x="6190227" y="1206019"/>
            <a:ext cx="5096407" cy="4998400"/>
          </a:xfrm>
          <a:prstGeom prst="rect">
            <a:avLst/>
          </a:prstGeom>
        </p:spPr>
      </p:pic>
      <p:sp>
        <p:nvSpPr>
          <p:cNvPr id="12" name="Right Brace 11">
            <a:extLst>
              <a:ext uri="{FF2B5EF4-FFF2-40B4-BE49-F238E27FC236}">
                <a16:creationId xmlns:a16="http://schemas.microsoft.com/office/drawing/2014/main" id="{F3159C06-A1F2-AF4B-9F1C-A07A3426FFAE}"/>
              </a:ext>
            </a:extLst>
          </p:cNvPr>
          <p:cNvSpPr/>
          <p:nvPr/>
        </p:nvSpPr>
        <p:spPr>
          <a:xfrm>
            <a:off x="10916293" y="1334457"/>
            <a:ext cx="467474" cy="474152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C296292-04E9-A6A5-CEFA-72BCFE6DA060}"/>
              </a:ext>
            </a:extLst>
          </p:cNvPr>
          <p:cNvSpPr txBox="1"/>
          <p:nvPr/>
        </p:nvSpPr>
        <p:spPr>
          <a:xfrm>
            <a:off x="11497373" y="1921589"/>
            <a:ext cx="461665" cy="3480728"/>
          </a:xfrm>
          <a:prstGeom prst="rect">
            <a:avLst/>
          </a:prstGeom>
          <a:noFill/>
        </p:spPr>
        <p:txBody>
          <a:bodyPr vert="vert270" wrap="square" rtlCol="0">
            <a:spAutoFit/>
          </a:bodyPr>
          <a:lstStyle/>
          <a:p>
            <a:r>
              <a:rPr lang="en-US" dirty="0">
                <a:latin typeface="Abadi" panose="020B0604020104020204" pitchFamily="34" charset="0"/>
              </a:rPr>
              <a:t>Image reading and pre-processing </a:t>
            </a:r>
          </a:p>
        </p:txBody>
      </p:sp>
    </p:spTree>
    <p:extLst>
      <p:ext uri="{BB962C8B-B14F-4D97-AF65-F5344CB8AC3E}">
        <p14:creationId xmlns:p14="http://schemas.microsoft.com/office/powerpoint/2010/main" val="101639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12541-7C60-2585-8F15-DD78B6032129}"/>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33577864-A91E-96AA-E4D9-21DCAF209943}"/>
              </a:ext>
            </a:extLst>
          </p:cNvPr>
          <p:cNvSpPr/>
          <p:nvPr/>
        </p:nvSpPr>
        <p:spPr>
          <a:xfrm>
            <a:off x="396875" y="883578"/>
            <a:ext cx="11130729" cy="5572442"/>
          </a:xfrm>
          <a:prstGeom prst="round2SameRect">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5400000" scaled="1"/>
            <a:tileRect/>
          </a:gradFill>
          <a:ln>
            <a:noFill/>
            <a:prstDash val="solid"/>
          </a:ln>
          <a:effectLst>
            <a:outerShdw blurRad="50800" dist="38100" algn="l" rotWithShape="0">
              <a:prstClr val="black">
                <a:alpha val="40000"/>
              </a:prstClr>
            </a:outerShdw>
            <a:softEdge rad="12700"/>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ocial network with solid fill">
            <a:extLst>
              <a:ext uri="{FF2B5EF4-FFF2-40B4-BE49-F238E27FC236}">
                <a16:creationId xmlns:a16="http://schemas.microsoft.com/office/drawing/2014/main" id="{2559AB3B-B7C1-9CBE-F633-24EDD149A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479" y="2780982"/>
            <a:ext cx="914400" cy="914400"/>
          </a:xfrm>
          <a:prstGeom prst="rect">
            <a:avLst/>
          </a:prstGeom>
        </p:spPr>
      </p:pic>
      <p:sp>
        <p:nvSpPr>
          <p:cNvPr id="7" name="Flowchart: Alternate Process 6">
            <a:extLst>
              <a:ext uri="{FF2B5EF4-FFF2-40B4-BE49-F238E27FC236}">
                <a16:creationId xmlns:a16="http://schemas.microsoft.com/office/drawing/2014/main" id="{D5933D4A-D43F-EFD9-974B-FD2A8A02C41E}"/>
              </a:ext>
            </a:extLst>
          </p:cNvPr>
          <p:cNvSpPr/>
          <p:nvPr/>
        </p:nvSpPr>
        <p:spPr>
          <a:xfrm>
            <a:off x="3429000" y="1184053"/>
            <a:ext cx="2578100" cy="1825847"/>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white symbol with a plus and a mountain&#10;&#10;Description automatically generated">
            <a:extLst>
              <a:ext uri="{FF2B5EF4-FFF2-40B4-BE49-F238E27FC236}">
                <a16:creationId xmlns:a16="http://schemas.microsoft.com/office/drawing/2014/main" id="{2C34A3C0-5FBD-A157-CC3B-3226ACB5BC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659050" y="1184053"/>
            <a:ext cx="706361" cy="739997"/>
          </a:xfrm>
          <a:prstGeom prst="rect">
            <a:avLst/>
          </a:prstGeom>
        </p:spPr>
      </p:pic>
      <p:pic>
        <p:nvPicPr>
          <p:cNvPr id="9" name="Picture 8" descr="A black pig silhouette&#10;&#10;Description automatically generated">
            <a:extLst>
              <a:ext uri="{FF2B5EF4-FFF2-40B4-BE49-F238E27FC236}">
                <a16:creationId xmlns:a16="http://schemas.microsoft.com/office/drawing/2014/main" id="{F53AB257-6519-4262-81B6-379121BC10B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705167" y="1028512"/>
            <a:ext cx="1051077" cy="1051077"/>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4E7AFAC1-9282-E75E-8791-A023F0EADA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9050" y="2201862"/>
            <a:ext cx="731520" cy="731520"/>
          </a:xfrm>
          <a:prstGeom prst="rect">
            <a:avLst/>
          </a:prstGeom>
        </p:spPr>
      </p:pic>
      <p:pic>
        <p:nvPicPr>
          <p:cNvPr id="14" name="Picture 13" descr="A black headphones with a wave line&#10;&#10;Description automatically generated">
            <a:extLst>
              <a:ext uri="{FF2B5EF4-FFF2-40B4-BE49-F238E27FC236}">
                <a16:creationId xmlns:a16="http://schemas.microsoft.com/office/drawing/2014/main" id="{0EFFE3D7-5601-D299-F543-6F7640D7CD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789473" y="2073242"/>
            <a:ext cx="1092199" cy="1092199"/>
          </a:xfrm>
          <a:prstGeom prst="rect">
            <a:avLst/>
          </a:prstGeom>
        </p:spPr>
      </p:pic>
      <p:sp>
        <p:nvSpPr>
          <p:cNvPr id="15" name="Flowchart: Alternate Process 14">
            <a:extLst>
              <a:ext uri="{FF2B5EF4-FFF2-40B4-BE49-F238E27FC236}">
                <a16:creationId xmlns:a16="http://schemas.microsoft.com/office/drawing/2014/main" id="{5A632952-49A8-D0F5-BDC4-6FD63180CF87}"/>
              </a:ext>
            </a:extLst>
          </p:cNvPr>
          <p:cNvSpPr/>
          <p:nvPr/>
        </p:nvSpPr>
        <p:spPr>
          <a:xfrm>
            <a:off x="6769100" y="2933382"/>
            <a:ext cx="1295400" cy="1410018"/>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logo of a cloud&#10;&#10;Description automatically generated">
            <a:extLst>
              <a:ext uri="{FF2B5EF4-FFF2-40B4-BE49-F238E27FC236}">
                <a16:creationId xmlns:a16="http://schemas.microsoft.com/office/drawing/2014/main" id="{D97A5937-D2BB-ADD7-5E09-D96FB3AED90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31534" y="2930584"/>
            <a:ext cx="2570531" cy="1310971"/>
          </a:xfrm>
          <a:prstGeom prst="rect">
            <a:avLst/>
          </a:prstGeom>
        </p:spPr>
      </p:pic>
      <p:sp>
        <p:nvSpPr>
          <p:cNvPr id="17" name="Rectangle: Rounded Corners 16">
            <a:extLst>
              <a:ext uri="{FF2B5EF4-FFF2-40B4-BE49-F238E27FC236}">
                <a16:creationId xmlns:a16="http://schemas.microsoft.com/office/drawing/2014/main" id="{CE9AFE18-973F-4C28-FDF4-7BA26F2769F4}"/>
              </a:ext>
            </a:extLst>
          </p:cNvPr>
          <p:cNvSpPr/>
          <p:nvPr/>
        </p:nvSpPr>
        <p:spPr>
          <a:xfrm>
            <a:off x="8974402" y="1190085"/>
            <a:ext cx="1854200" cy="182584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Alternate Process 17">
            <a:extLst>
              <a:ext uri="{FF2B5EF4-FFF2-40B4-BE49-F238E27FC236}">
                <a16:creationId xmlns:a16="http://schemas.microsoft.com/office/drawing/2014/main" id="{3E338755-604F-A261-6409-A95FCD1A1F4F}"/>
              </a:ext>
            </a:extLst>
          </p:cNvPr>
          <p:cNvSpPr/>
          <p:nvPr/>
        </p:nvSpPr>
        <p:spPr>
          <a:xfrm>
            <a:off x="8081199" y="4750779"/>
            <a:ext cx="2358721" cy="1630362"/>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70B482C-D20D-27A8-6E3B-EEB268C61703}"/>
              </a:ext>
            </a:extLst>
          </p:cNvPr>
          <p:cNvSpPr/>
          <p:nvPr/>
        </p:nvSpPr>
        <p:spPr>
          <a:xfrm>
            <a:off x="4733034" y="4105618"/>
            <a:ext cx="1752600" cy="221456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1C35684E-0A78-A2E7-87EB-41CF2E910478}"/>
              </a:ext>
            </a:extLst>
          </p:cNvPr>
          <p:cNvSpPr/>
          <p:nvPr/>
        </p:nvSpPr>
        <p:spPr>
          <a:xfrm>
            <a:off x="791392" y="4509678"/>
            <a:ext cx="3143859" cy="163036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black background with a black square&#10;&#10;Description automatically generated with medium confidence">
            <a:extLst>
              <a:ext uri="{FF2B5EF4-FFF2-40B4-BE49-F238E27FC236}">
                <a16:creationId xmlns:a16="http://schemas.microsoft.com/office/drawing/2014/main" id="{25D8AB18-49ED-2230-FD3F-66EDB537651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21723" y="1153041"/>
            <a:ext cx="1523682" cy="1523682"/>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BFD2CAF6-681D-D8E0-0C0B-7460DE7A74E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59296" y="4798637"/>
            <a:ext cx="1124268" cy="1124268"/>
          </a:xfrm>
          <a:prstGeom prst="rect">
            <a:avLst/>
          </a:prstGeom>
        </p:spPr>
      </p:pic>
      <p:pic>
        <p:nvPicPr>
          <p:cNvPr id="23" name="Picture 22" descr="A black rectangle with white dots&#10;&#10;Description automatically generated">
            <a:extLst>
              <a:ext uri="{FF2B5EF4-FFF2-40B4-BE49-F238E27FC236}">
                <a16:creationId xmlns:a16="http://schemas.microsoft.com/office/drawing/2014/main" id="{42F9D60B-6655-B200-6CBB-4C6735DC35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04301" y="4500002"/>
            <a:ext cx="1264561" cy="1264561"/>
          </a:xfrm>
          <a:prstGeom prst="rect">
            <a:avLst/>
          </a:prstGeom>
        </p:spPr>
      </p:pic>
      <p:cxnSp>
        <p:nvCxnSpPr>
          <p:cNvPr id="24" name="Straight Connector 23">
            <a:extLst>
              <a:ext uri="{FF2B5EF4-FFF2-40B4-BE49-F238E27FC236}">
                <a16:creationId xmlns:a16="http://schemas.microsoft.com/office/drawing/2014/main" id="{AD78D330-1C27-1B54-596A-174C41922CD6}"/>
              </a:ext>
            </a:extLst>
          </p:cNvPr>
          <p:cNvCxnSpPr>
            <a:stCxn id="19" idx="1"/>
            <a:endCxn id="19" idx="3"/>
          </p:cNvCxnSpPr>
          <p:nvPr/>
        </p:nvCxnSpPr>
        <p:spPr>
          <a:xfrm>
            <a:off x="4733034" y="5212899"/>
            <a:ext cx="1752600" cy="0"/>
          </a:xfrm>
          <a:prstGeom prst="line">
            <a:avLst/>
          </a:prstGeom>
          <a:ln>
            <a:prstDash val="dashDot"/>
          </a:ln>
        </p:spPr>
        <p:style>
          <a:lnRef idx="1">
            <a:schemeClr val="dk1"/>
          </a:lnRef>
          <a:fillRef idx="0">
            <a:schemeClr val="dk1"/>
          </a:fillRef>
          <a:effectRef idx="0">
            <a:schemeClr val="dk1"/>
          </a:effectRef>
          <a:fontRef idx="minor">
            <a:schemeClr val="tx1"/>
          </a:fontRef>
        </p:style>
      </p:cxnSp>
      <p:pic>
        <p:nvPicPr>
          <p:cNvPr id="25" name="Graphic 24" descr="Images outline">
            <a:extLst>
              <a:ext uri="{FF2B5EF4-FFF2-40B4-BE49-F238E27FC236}">
                <a16:creationId xmlns:a16="http://schemas.microsoft.com/office/drawing/2014/main" id="{177FF463-6860-E296-902A-380673263B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79101" y="5290605"/>
            <a:ext cx="602571" cy="602571"/>
          </a:xfrm>
          <a:prstGeom prst="rect">
            <a:avLst/>
          </a:prstGeom>
        </p:spPr>
      </p:pic>
      <p:pic>
        <p:nvPicPr>
          <p:cNvPr id="26" name="Graphic 25" descr="Voice outline">
            <a:extLst>
              <a:ext uri="{FF2B5EF4-FFF2-40B4-BE49-F238E27FC236}">
                <a16:creationId xmlns:a16="http://schemas.microsoft.com/office/drawing/2014/main" id="{685E1B69-B529-F09C-A557-FE342AC7A92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97487" y="4054802"/>
            <a:ext cx="914400" cy="914400"/>
          </a:xfrm>
          <a:prstGeom prst="rect">
            <a:avLst/>
          </a:prstGeom>
        </p:spPr>
      </p:pic>
      <p:sp>
        <p:nvSpPr>
          <p:cNvPr id="27" name="TextBox 26">
            <a:extLst>
              <a:ext uri="{FF2B5EF4-FFF2-40B4-BE49-F238E27FC236}">
                <a16:creationId xmlns:a16="http://schemas.microsoft.com/office/drawing/2014/main" id="{FE21402D-DF4E-DEC5-B2A5-BB4D95BC8946}"/>
              </a:ext>
            </a:extLst>
          </p:cNvPr>
          <p:cNvSpPr txBox="1"/>
          <p:nvPr/>
        </p:nvSpPr>
        <p:spPr>
          <a:xfrm>
            <a:off x="837919" y="3586069"/>
            <a:ext cx="731520" cy="338554"/>
          </a:xfrm>
          <a:prstGeom prst="rect">
            <a:avLst/>
          </a:prstGeom>
          <a:noFill/>
        </p:spPr>
        <p:txBody>
          <a:bodyPr wrap="square" rtlCol="0">
            <a:spAutoFit/>
          </a:bodyPr>
          <a:lstStyle/>
          <a:p>
            <a:r>
              <a:rPr lang="en-US" sz="1600" b="1" dirty="0"/>
              <a:t>Users</a:t>
            </a:r>
          </a:p>
        </p:txBody>
      </p:sp>
      <p:sp>
        <p:nvSpPr>
          <p:cNvPr id="28" name="TextBox 27">
            <a:extLst>
              <a:ext uri="{FF2B5EF4-FFF2-40B4-BE49-F238E27FC236}">
                <a16:creationId xmlns:a16="http://schemas.microsoft.com/office/drawing/2014/main" id="{4D119FFB-7FB2-C68C-13A7-DAA69BD91205}"/>
              </a:ext>
            </a:extLst>
          </p:cNvPr>
          <p:cNvSpPr txBox="1"/>
          <p:nvPr/>
        </p:nvSpPr>
        <p:spPr>
          <a:xfrm>
            <a:off x="4187405" y="1882093"/>
            <a:ext cx="1214773" cy="338554"/>
          </a:xfrm>
          <a:prstGeom prst="rect">
            <a:avLst/>
          </a:prstGeom>
          <a:noFill/>
        </p:spPr>
        <p:txBody>
          <a:bodyPr wrap="square" rtlCol="0">
            <a:spAutoFit/>
          </a:bodyPr>
          <a:lstStyle/>
          <a:p>
            <a:r>
              <a:rPr lang="en-US" sz="1600" b="1" dirty="0"/>
              <a:t>Input Data</a:t>
            </a:r>
          </a:p>
        </p:txBody>
      </p:sp>
      <p:sp>
        <p:nvSpPr>
          <p:cNvPr id="29" name="TextBox 28">
            <a:extLst>
              <a:ext uri="{FF2B5EF4-FFF2-40B4-BE49-F238E27FC236}">
                <a16:creationId xmlns:a16="http://schemas.microsoft.com/office/drawing/2014/main" id="{5ABB8DEF-0199-A912-F3E7-04C854684178}"/>
              </a:ext>
            </a:extLst>
          </p:cNvPr>
          <p:cNvSpPr txBox="1"/>
          <p:nvPr/>
        </p:nvSpPr>
        <p:spPr>
          <a:xfrm>
            <a:off x="8985531" y="2619341"/>
            <a:ext cx="2057400" cy="338554"/>
          </a:xfrm>
          <a:prstGeom prst="rect">
            <a:avLst/>
          </a:prstGeom>
          <a:noFill/>
        </p:spPr>
        <p:txBody>
          <a:bodyPr wrap="square" rtlCol="0">
            <a:spAutoFit/>
          </a:bodyPr>
          <a:lstStyle/>
          <a:p>
            <a:r>
              <a:rPr lang="en-US" sz="1600" b="1" dirty="0"/>
              <a:t>Data Preprocessing</a:t>
            </a:r>
          </a:p>
        </p:txBody>
      </p:sp>
      <p:sp>
        <p:nvSpPr>
          <p:cNvPr id="30" name="TextBox 29">
            <a:extLst>
              <a:ext uri="{FF2B5EF4-FFF2-40B4-BE49-F238E27FC236}">
                <a16:creationId xmlns:a16="http://schemas.microsoft.com/office/drawing/2014/main" id="{29C01ECB-6F5F-6570-9D08-A79B63954DCA}"/>
              </a:ext>
            </a:extLst>
          </p:cNvPr>
          <p:cNvSpPr txBox="1"/>
          <p:nvPr/>
        </p:nvSpPr>
        <p:spPr>
          <a:xfrm>
            <a:off x="8551452" y="5938852"/>
            <a:ext cx="1801167" cy="338554"/>
          </a:xfrm>
          <a:prstGeom prst="rect">
            <a:avLst/>
          </a:prstGeom>
          <a:noFill/>
        </p:spPr>
        <p:txBody>
          <a:bodyPr wrap="square" rtlCol="0">
            <a:spAutoFit/>
          </a:bodyPr>
          <a:lstStyle/>
          <a:p>
            <a:r>
              <a:rPr lang="en-US" sz="1600" b="1" dirty="0"/>
              <a:t>Data Preparation</a:t>
            </a:r>
          </a:p>
        </p:txBody>
      </p:sp>
      <p:sp>
        <p:nvSpPr>
          <p:cNvPr id="31" name="TextBox 30">
            <a:extLst>
              <a:ext uri="{FF2B5EF4-FFF2-40B4-BE49-F238E27FC236}">
                <a16:creationId xmlns:a16="http://schemas.microsoft.com/office/drawing/2014/main" id="{D3A6DAED-7506-8001-CDA6-174651F75304}"/>
              </a:ext>
            </a:extLst>
          </p:cNvPr>
          <p:cNvSpPr txBox="1"/>
          <p:nvPr/>
        </p:nvSpPr>
        <p:spPr>
          <a:xfrm>
            <a:off x="5019471" y="4707592"/>
            <a:ext cx="1428849" cy="523220"/>
          </a:xfrm>
          <a:prstGeom prst="rect">
            <a:avLst/>
          </a:prstGeom>
          <a:noFill/>
        </p:spPr>
        <p:txBody>
          <a:bodyPr wrap="square" rtlCol="0">
            <a:spAutoFit/>
          </a:bodyPr>
          <a:lstStyle/>
          <a:p>
            <a:r>
              <a:rPr lang="en-US" sz="1400" b="1" dirty="0"/>
              <a:t>Audio Disease Classification</a:t>
            </a:r>
          </a:p>
        </p:txBody>
      </p:sp>
      <p:sp>
        <p:nvSpPr>
          <p:cNvPr id="32" name="TextBox 31">
            <a:extLst>
              <a:ext uri="{FF2B5EF4-FFF2-40B4-BE49-F238E27FC236}">
                <a16:creationId xmlns:a16="http://schemas.microsoft.com/office/drawing/2014/main" id="{E161AE8A-0454-6984-A446-F3C6C04DA16A}"/>
              </a:ext>
            </a:extLst>
          </p:cNvPr>
          <p:cNvSpPr txBox="1"/>
          <p:nvPr/>
        </p:nvSpPr>
        <p:spPr>
          <a:xfrm>
            <a:off x="5013076" y="5812920"/>
            <a:ext cx="1428849" cy="523220"/>
          </a:xfrm>
          <a:prstGeom prst="rect">
            <a:avLst/>
          </a:prstGeom>
          <a:noFill/>
        </p:spPr>
        <p:txBody>
          <a:bodyPr wrap="square" rtlCol="0">
            <a:spAutoFit/>
          </a:bodyPr>
          <a:lstStyle/>
          <a:p>
            <a:r>
              <a:rPr lang="en-US" sz="1400" b="1" dirty="0"/>
              <a:t>Image Disease Classification</a:t>
            </a:r>
          </a:p>
        </p:txBody>
      </p:sp>
      <p:sp>
        <p:nvSpPr>
          <p:cNvPr id="33" name="TextBox 32">
            <a:extLst>
              <a:ext uri="{FF2B5EF4-FFF2-40B4-BE49-F238E27FC236}">
                <a16:creationId xmlns:a16="http://schemas.microsoft.com/office/drawing/2014/main" id="{5312E9BD-C5BF-83F2-D93B-5BE421B0AFCF}"/>
              </a:ext>
            </a:extLst>
          </p:cNvPr>
          <p:cNvSpPr txBox="1"/>
          <p:nvPr/>
        </p:nvSpPr>
        <p:spPr>
          <a:xfrm>
            <a:off x="1312692" y="5801486"/>
            <a:ext cx="2224483" cy="338554"/>
          </a:xfrm>
          <a:prstGeom prst="rect">
            <a:avLst/>
          </a:prstGeom>
          <a:noFill/>
        </p:spPr>
        <p:txBody>
          <a:bodyPr wrap="square" rtlCol="0">
            <a:spAutoFit/>
          </a:bodyPr>
          <a:lstStyle/>
          <a:p>
            <a:r>
              <a:rPr lang="en-US" sz="1600" b="1" dirty="0"/>
              <a:t>Swine disease detected</a:t>
            </a:r>
          </a:p>
        </p:txBody>
      </p:sp>
      <p:cxnSp>
        <p:nvCxnSpPr>
          <p:cNvPr id="34" name="Connector: Elbow 33">
            <a:extLst>
              <a:ext uri="{FF2B5EF4-FFF2-40B4-BE49-F238E27FC236}">
                <a16:creationId xmlns:a16="http://schemas.microsoft.com/office/drawing/2014/main" id="{2739E0A9-386F-0B54-932F-0CB05FF57450}"/>
              </a:ext>
            </a:extLst>
          </p:cNvPr>
          <p:cNvCxnSpPr>
            <a:cxnSpLocks/>
          </p:cNvCxnSpPr>
          <p:nvPr/>
        </p:nvCxnSpPr>
        <p:spPr>
          <a:xfrm flipV="1">
            <a:off x="1591094" y="2096976"/>
            <a:ext cx="1837906" cy="11996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5D677493-F05C-21B8-1548-79843C40BEDF}"/>
              </a:ext>
            </a:extLst>
          </p:cNvPr>
          <p:cNvCxnSpPr>
            <a:stCxn id="7" idx="2"/>
          </p:cNvCxnSpPr>
          <p:nvPr/>
        </p:nvCxnSpPr>
        <p:spPr>
          <a:xfrm rot="16200000" flipH="1">
            <a:off x="5400834" y="2327116"/>
            <a:ext cx="685482" cy="20510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529A0C18-8236-939E-FB64-CBAB9C8D0A52}"/>
              </a:ext>
            </a:extLst>
          </p:cNvPr>
          <p:cNvCxnSpPr>
            <a:cxnSpLocks/>
            <a:stCxn id="16" idx="0"/>
          </p:cNvCxnSpPr>
          <p:nvPr/>
        </p:nvCxnSpPr>
        <p:spPr>
          <a:xfrm rot="5400000" flipH="1" flipV="1">
            <a:off x="7778797" y="1734979"/>
            <a:ext cx="833608" cy="15576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69865016-44C4-060F-EE92-5412AEBD70CC}"/>
              </a:ext>
            </a:extLst>
          </p:cNvPr>
          <p:cNvCxnSpPr>
            <a:cxnSpLocks/>
            <a:stCxn id="17" idx="2"/>
          </p:cNvCxnSpPr>
          <p:nvPr/>
        </p:nvCxnSpPr>
        <p:spPr>
          <a:xfrm rot="5400000">
            <a:off x="8643275" y="2437157"/>
            <a:ext cx="679452" cy="18370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21097C63-55CC-1235-D64B-0C1EF90EEE5B}"/>
              </a:ext>
            </a:extLst>
          </p:cNvPr>
          <p:cNvCxnSpPr>
            <a:cxnSpLocks/>
            <a:stCxn id="17" idx="3"/>
          </p:cNvCxnSpPr>
          <p:nvPr/>
        </p:nvCxnSpPr>
        <p:spPr>
          <a:xfrm flipH="1">
            <a:off x="10456619" y="2103009"/>
            <a:ext cx="371983" cy="3564906"/>
          </a:xfrm>
          <a:prstGeom prst="bentConnector4">
            <a:avLst>
              <a:gd name="adj1" fmla="val -61454"/>
              <a:gd name="adj2" fmla="val 99943"/>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06B97716-CF94-37AA-6278-367235B98A4E}"/>
              </a:ext>
            </a:extLst>
          </p:cNvPr>
          <p:cNvCxnSpPr/>
          <p:nvPr/>
        </p:nvCxnSpPr>
        <p:spPr>
          <a:xfrm rot="10800000">
            <a:off x="6485634" y="5212900"/>
            <a:ext cx="1578866" cy="37899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80ADFCF-8599-2084-CAED-BBAE0A774BEF}"/>
              </a:ext>
            </a:extLst>
          </p:cNvPr>
          <p:cNvCxnSpPr/>
          <p:nvPr/>
        </p:nvCxnSpPr>
        <p:spPr>
          <a:xfrm flipH="1">
            <a:off x="3935251" y="5212899"/>
            <a:ext cx="7827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itle 2">
            <a:extLst>
              <a:ext uri="{FF2B5EF4-FFF2-40B4-BE49-F238E27FC236}">
                <a16:creationId xmlns:a16="http://schemas.microsoft.com/office/drawing/2014/main" id="{0A650836-6AFC-A536-EA25-26ED16FAA6CC}"/>
              </a:ext>
            </a:extLst>
          </p:cNvPr>
          <p:cNvSpPr>
            <a:spLocks noGrp="1"/>
          </p:cNvSpPr>
          <p:nvPr>
            <p:ph type="title"/>
          </p:nvPr>
        </p:nvSpPr>
        <p:spPr>
          <a:xfrm>
            <a:off x="314879" y="-10891"/>
            <a:ext cx="9568685" cy="869725"/>
          </a:xfrm>
        </p:spPr>
        <p:txBody>
          <a:bodyPr anchor="b"/>
          <a:lstStyle/>
          <a:p>
            <a:r>
              <a:rPr lang="en-US" dirty="0"/>
              <a:t>Data Preparation – Data Flow</a:t>
            </a:r>
          </a:p>
        </p:txBody>
      </p:sp>
    </p:spTree>
    <p:extLst>
      <p:ext uri="{BB962C8B-B14F-4D97-AF65-F5344CB8AC3E}">
        <p14:creationId xmlns:p14="http://schemas.microsoft.com/office/powerpoint/2010/main" val="2161986533"/>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{61D89BE7-0E84-45B0-B14E-D56572A27E71}tf11964407_win32</Template>
  <TotalTime>3540</TotalTime>
  <Words>1892</Words>
  <Application>Microsoft Office PowerPoint</Application>
  <PresentationFormat>Widescreen</PresentationFormat>
  <Paragraphs>313</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Abadi</vt:lpstr>
      <vt:lpstr>Arial</vt:lpstr>
      <vt:lpstr>Calibri</vt:lpstr>
      <vt:lpstr>Courier New</vt:lpstr>
      <vt:lpstr>Gill Sans Nova Light</vt:lpstr>
      <vt:lpstr>Sagona Book</vt:lpstr>
      <vt:lpstr>Söhne</vt:lpstr>
      <vt:lpstr>Times New Roman</vt:lpstr>
      <vt:lpstr>Wingdings</vt:lpstr>
      <vt:lpstr>Custom</vt:lpstr>
      <vt:lpstr>Swine Disease Classification using Deep Learning</vt:lpstr>
      <vt:lpstr>AGENDA</vt:lpstr>
      <vt:lpstr>Data Flow</vt:lpstr>
      <vt:lpstr>PowerPoint Presentation</vt:lpstr>
      <vt:lpstr>PowerPoint Presentation</vt:lpstr>
      <vt:lpstr>PowerPoint Presentation</vt:lpstr>
      <vt:lpstr>PowerPoint Presentation</vt:lpstr>
      <vt:lpstr>PowerPoint Presentation</vt:lpstr>
      <vt:lpstr>Data Preparation – Data Flow</vt:lpstr>
      <vt:lpstr>Feature Extraction</vt:lpstr>
      <vt:lpstr>Data Preparation: Audio</vt:lpstr>
      <vt:lpstr>Data Preparation: Image</vt:lpstr>
      <vt:lpstr>Data Analytics Results</vt:lpstr>
      <vt:lpstr>Data Analytics Results: Audio</vt:lpstr>
      <vt:lpstr>Data Analytics Results: Image</vt:lpstr>
      <vt:lpstr>Proposed Models</vt:lpstr>
      <vt:lpstr>Proposed Models</vt:lpstr>
      <vt:lpstr>Proposed Models</vt:lpstr>
      <vt:lpstr>Proposed Models</vt:lpstr>
      <vt:lpstr>Proposed Models</vt:lpstr>
      <vt:lpstr>Proposed Models</vt:lpstr>
      <vt:lpstr>Proposed Models</vt:lpstr>
      <vt:lpstr>Proposed Models</vt:lpstr>
      <vt:lpstr>Results</vt:lpstr>
      <vt:lpstr>System Design</vt:lpstr>
      <vt:lpstr>System Architecture</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Jugal Kishore Ruvva</dc:creator>
  <cp:lastModifiedBy>Jugal Kishore Ruvva</cp:lastModifiedBy>
  <cp:revision>64</cp:revision>
  <dcterms:created xsi:type="dcterms:W3CDTF">2024-03-01T18:24:58Z</dcterms:created>
  <dcterms:modified xsi:type="dcterms:W3CDTF">2024-03-05T00:18:23Z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